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84" r:id="rId3"/>
  </p:sldMasterIdLst>
  <p:notesMasterIdLst>
    <p:notesMasterId r:id="rId54"/>
  </p:notesMasterIdLst>
  <p:handoutMasterIdLst>
    <p:handoutMasterId r:id="rId55"/>
  </p:handoutMasterIdLst>
  <p:sldIdLst>
    <p:sldId id="310" r:id="rId4"/>
    <p:sldId id="311" r:id="rId5"/>
    <p:sldId id="312" r:id="rId6"/>
    <p:sldId id="313" r:id="rId7"/>
    <p:sldId id="314" r:id="rId8"/>
    <p:sldId id="315" r:id="rId9"/>
    <p:sldId id="342" r:id="rId10"/>
    <p:sldId id="343" r:id="rId11"/>
    <p:sldId id="344" r:id="rId12"/>
    <p:sldId id="345" r:id="rId13"/>
    <p:sldId id="346" r:id="rId14"/>
    <p:sldId id="363" r:id="rId15"/>
    <p:sldId id="347" r:id="rId16"/>
    <p:sldId id="349" r:id="rId17"/>
    <p:sldId id="324" r:id="rId18"/>
    <p:sldId id="366" r:id="rId19"/>
    <p:sldId id="367" r:id="rId20"/>
    <p:sldId id="380" r:id="rId21"/>
    <p:sldId id="381" r:id="rId22"/>
    <p:sldId id="325" r:id="rId23"/>
    <p:sldId id="326" r:id="rId24"/>
    <p:sldId id="377" r:id="rId25"/>
    <p:sldId id="378" r:id="rId26"/>
    <p:sldId id="379" r:id="rId27"/>
    <p:sldId id="350" r:id="rId28"/>
    <p:sldId id="351" r:id="rId29"/>
    <p:sldId id="330" r:id="rId30"/>
    <p:sldId id="352" r:id="rId31"/>
    <p:sldId id="382" r:id="rId32"/>
    <p:sldId id="353" r:id="rId33"/>
    <p:sldId id="354" r:id="rId34"/>
    <p:sldId id="365" r:id="rId35"/>
    <p:sldId id="368" r:id="rId36"/>
    <p:sldId id="369" r:id="rId37"/>
    <p:sldId id="370" r:id="rId38"/>
    <p:sldId id="335" r:id="rId39"/>
    <p:sldId id="375" r:id="rId40"/>
    <p:sldId id="356" r:id="rId41"/>
    <p:sldId id="357" r:id="rId42"/>
    <p:sldId id="358" r:id="rId43"/>
    <p:sldId id="359" r:id="rId44"/>
    <p:sldId id="360" r:id="rId45"/>
    <p:sldId id="361" r:id="rId46"/>
    <p:sldId id="376" r:id="rId47"/>
    <p:sldId id="371" r:id="rId48"/>
    <p:sldId id="372" r:id="rId49"/>
    <p:sldId id="374" r:id="rId50"/>
    <p:sldId id="373" r:id="rId51"/>
    <p:sldId id="362" r:id="rId52"/>
    <p:sldId id="364" r:id="rId53"/>
  </p:sldIdLst>
  <p:sldSz cx="12192000" cy="6858000"/>
  <p:notesSz cx="6858000" cy="9947275"/>
  <p:defaultTextStyle>
    <a:defPPr>
      <a:defRPr lang="en-US"/>
    </a:defPPr>
    <a:lvl1pPr marL="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86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29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71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15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57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0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7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FF"/>
    <a:srgbClr val="DCB548"/>
    <a:srgbClr val="DFF1CB"/>
    <a:srgbClr val="C6E6A2"/>
    <a:srgbClr val="97D256"/>
    <a:srgbClr val="E6CB7E"/>
    <a:srgbClr val="DEBA54"/>
    <a:srgbClr val="BA75FF"/>
    <a:srgbClr val="D5ABFF"/>
    <a:srgbClr val="8EDA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>
        <p:guide orient="horz" pos="237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theme" Target="theme/theme1.xml"/><Relationship Id="rId5" Type="http://schemas.openxmlformats.org/officeDocument/2006/relationships/slide" Target="slides/slide2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tableStyles" Target="tableStyle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viewProps" Target="viewProps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273D25-A845-4FAE-9455-D9C77AA284AB}" type="doc">
      <dgm:prSet loTypeId="urn:microsoft.com/office/officeart/2005/8/layout/radial3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100B7136-428A-486F-8D56-A7E97D5125C3}">
      <dgm:prSet phldrT="[文字]"/>
      <dgm:spPr/>
      <dgm:t>
        <a:bodyPr/>
        <a:lstStyle/>
        <a:p>
          <a:r>
            <a:rPr lang="zh-TW" altLang="en-US" b="1" dirty="0" smtClean="0"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rPr>
            <a:t>生物體的基本構造</a:t>
          </a:r>
          <a:endParaRPr lang="zh-TW" altLang="en-US" dirty="0"/>
        </a:p>
      </dgm:t>
    </dgm:pt>
    <dgm:pt modelId="{ECA53FF1-495D-4674-8790-0B2973221A62}" type="parTrans" cxnId="{D4F0F25D-1EC7-4C10-88FF-C5532BEB0327}">
      <dgm:prSet/>
      <dgm:spPr/>
      <dgm:t>
        <a:bodyPr/>
        <a:lstStyle/>
        <a:p>
          <a:endParaRPr lang="zh-TW" altLang="en-US"/>
        </a:p>
      </dgm:t>
    </dgm:pt>
    <dgm:pt modelId="{A067FF7C-DB10-403E-9E50-EE93C678768A}" type="sibTrans" cxnId="{D4F0F25D-1EC7-4C10-88FF-C5532BEB0327}">
      <dgm:prSet/>
      <dgm:spPr/>
      <dgm:t>
        <a:bodyPr/>
        <a:lstStyle/>
        <a:p>
          <a:endParaRPr lang="zh-TW" altLang="en-US"/>
        </a:p>
      </dgm:t>
    </dgm:pt>
    <dgm:pt modelId="{A6BD6B5D-7FD3-4401-A0A5-F4138FF2195D}">
      <dgm:prSet phldrT="[文字]" custT="1"/>
      <dgm:spPr/>
      <dgm:t>
        <a:bodyPr/>
        <a:lstStyle/>
        <a:p>
          <a:r>
            <a:rPr lang="en-US" altLang="zh-TW" sz="3000" b="1" dirty="0" smtClean="0"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rPr>
            <a:t>1.</a:t>
          </a:r>
          <a:r>
            <a:rPr lang="zh-TW" altLang="en-US" sz="3000" b="1" dirty="0" smtClean="0"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rPr>
            <a:t> 細胞的構造</a:t>
          </a:r>
          <a:endParaRPr lang="zh-TW" altLang="en-US" sz="3000" dirty="0"/>
        </a:p>
      </dgm:t>
    </dgm:pt>
    <dgm:pt modelId="{A2F2D0E1-4D2B-41F0-B44A-4606479EFC84}" type="parTrans" cxnId="{50C3C56C-367F-4F1A-8B2F-937000DBCF73}">
      <dgm:prSet/>
      <dgm:spPr/>
      <dgm:t>
        <a:bodyPr/>
        <a:lstStyle/>
        <a:p>
          <a:endParaRPr lang="zh-TW" altLang="en-US"/>
        </a:p>
      </dgm:t>
    </dgm:pt>
    <dgm:pt modelId="{4C10E0FA-95DA-41B2-A172-61FE7F89A85D}" type="sibTrans" cxnId="{50C3C56C-367F-4F1A-8B2F-937000DBCF73}">
      <dgm:prSet/>
      <dgm:spPr/>
      <dgm:t>
        <a:bodyPr/>
        <a:lstStyle/>
        <a:p>
          <a:endParaRPr lang="zh-TW" altLang="en-US"/>
        </a:p>
      </dgm:t>
    </dgm:pt>
    <dgm:pt modelId="{2A88F234-3C8B-4714-B981-B6F6D42E707B}">
      <dgm:prSet phldrT="[文字]" custT="1"/>
      <dgm:spPr/>
      <dgm:t>
        <a:bodyPr/>
        <a:lstStyle/>
        <a:p>
          <a:r>
            <a:rPr lang="en-US" altLang="zh-TW" sz="3000" b="1" dirty="0" smtClean="0"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rPr>
            <a:t>2.</a:t>
          </a:r>
          <a:r>
            <a:rPr lang="zh-TW" altLang="en-US" sz="3000" b="1" dirty="0" smtClean="0"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rPr>
            <a:t> 遺傳物質與染色體</a:t>
          </a:r>
          <a:endParaRPr lang="zh-TW" altLang="en-US" sz="3000" dirty="0"/>
        </a:p>
      </dgm:t>
    </dgm:pt>
    <dgm:pt modelId="{71BD5E19-AA8D-45D9-9711-8E9E11173206}" type="parTrans" cxnId="{70F03A55-27AC-480F-A3F6-949D365B2DF7}">
      <dgm:prSet/>
      <dgm:spPr/>
      <dgm:t>
        <a:bodyPr/>
        <a:lstStyle/>
        <a:p>
          <a:endParaRPr lang="zh-TW" altLang="en-US"/>
        </a:p>
      </dgm:t>
    </dgm:pt>
    <dgm:pt modelId="{FFCFACB7-D360-4D48-A328-1047CE7E5497}" type="sibTrans" cxnId="{70F03A55-27AC-480F-A3F6-949D365B2DF7}">
      <dgm:prSet/>
      <dgm:spPr/>
      <dgm:t>
        <a:bodyPr/>
        <a:lstStyle/>
        <a:p>
          <a:endParaRPr lang="zh-TW" altLang="en-US"/>
        </a:p>
      </dgm:t>
    </dgm:pt>
    <dgm:pt modelId="{A73D91C8-FBCC-426B-BBCA-5E28D02CCDDB}">
      <dgm:prSet phldrT="[文字]" custT="1"/>
      <dgm:spPr/>
      <dgm:t>
        <a:bodyPr/>
        <a:lstStyle/>
        <a:p>
          <a:pPr>
            <a:lnSpc>
              <a:spcPts val="3300"/>
            </a:lnSpc>
          </a:pPr>
          <a:r>
            <a:rPr lang="en-US" altLang="zh-TW" sz="3200" b="1" dirty="0" smtClean="0"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rPr>
            <a:t>3.</a:t>
          </a:r>
          <a:r>
            <a:rPr lang="zh-TW" altLang="en-US" sz="3200" b="1" dirty="0" smtClean="0"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rPr>
            <a:t> 細胞</a:t>
          </a:r>
          <a:endParaRPr lang="en-US" altLang="zh-TW" sz="3200" b="1" dirty="0" smtClean="0">
            <a:latin typeface="微軟正黑體" pitchFamily="34" charset="-120"/>
            <a:ea typeface="微軟正黑體" pitchFamily="34" charset="-120"/>
            <a:cs typeface="Times New Roman" panose="02020603050405020304" pitchFamily="18" charset="0"/>
          </a:endParaRPr>
        </a:p>
        <a:p>
          <a:pPr>
            <a:lnSpc>
              <a:spcPts val="3300"/>
            </a:lnSpc>
          </a:pPr>
          <a:r>
            <a:rPr lang="zh-TW" altLang="en-US" sz="3200" b="1" dirty="0" smtClean="0"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rPr>
            <a:t>的生命</a:t>
          </a:r>
          <a:endParaRPr lang="en-US" altLang="zh-TW" sz="3200" b="1" dirty="0" smtClean="0">
            <a:latin typeface="微軟正黑體" pitchFamily="34" charset="-120"/>
            <a:ea typeface="微軟正黑體" pitchFamily="34" charset="-120"/>
            <a:cs typeface="Times New Roman" panose="02020603050405020304" pitchFamily="18" charset="0"/>
          </a:endParaRPr>
        </a:p>
        <a:p>
          <a:pPr>
            <a:lnSpc>
              <a:spcPts val="3300"/>
            </a:lnSpc>
          </a:pPr>
          <a:r>
            <a:rPr lang="zh-TW" altLang="en-US" sz="3200" b="1" dirty="0" smtClean="0"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rPr>
            <a:t>週期</a:t>
          </a:r>
          <a:endParaRPr lang="zh-TW" altLang="en-US" sz="3200" dirty="0"/>
        </a:p>
      </dgm:t>
    </dgm:pt>
    <dgm:pt modelId="{8E65ADE0-1951-46B1-97DE-822716955EA1}" type="parTrans" cxnId="{065893A8-73FF-4B27-AF07-79B7EB92D9F7}">
      <dgm:prSet/>
      <dgm:spPr/>
      <dgm:t>
        <a:bodyPr/>
        <a:lstStyle/>
        <a:p>
          <a:endParaRPr lang="zh-TW" altLang="en-US"/>
        </a:p>
      </dgm:t>
    </dgm:pt>
    <dgm:pt modelId="{967D5D06-FA04-4D8C-AD43-D41B0168F7C9}" type="sibTrans" cxnId="{065893A8-73FF-4B27-AF07-79B7EB92D9F7}">
      <dgm:prSet/>
      <dgm:spPr/>
      <dgm:t>
        <a:bodyPr/>
        <a:lstStyle/>
        <a:p>
          <a:endParaRPr lang="zh-TW" altLang="en-US"/>
        </a:p>
      </dgm:t>
    </dgm:pt>
    <dgm:pt modelId="{74ACE68A-7351-49A5-AE4D-D1207539EC45}" type="pres">
      <dgm:prSet presAssocID="{A9273D25-A845-4FAE-9455-D9C77AA284AB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9C074F41-1886-4FC0-8476-080406F8B1FD}" type="pres">
      <dgm:prSet presAssocID="{A9273D25-A845-4FAE-9455-D9C77AA284AB}" presName="radial" presStyleCnt="0">
        <dgm:presLayoutVars>
          <dgm:animLvl val="ctr"/>
        </dgm:presLayoutVars>
      </dgm:prSet>
      <dgm:spPr/>
    </dgm:pt>
    <dgm:pt modelId="{B539494F-6BE2-4ED1-A7EC-B403CE7C6439}" type="pres">
      <dgm:prSet presAssocID="{100B7136-428A-486F-8D56-A7E97D5125C3}" presName="centerShape" presStyleLbl="vennNode1" presStyleIdx="0" presStyleCnt="4" custScaleY="94142"/>
      <dgm:spPr/>
      <dgm:t>
        <a:bodyPr/>
        <a:lstStyle/>
        <a:p>
          <a:endParaRPr lang="zh-TW" altLang="en-US"/>
        </a:p>
      </dgm:t>
    </dgm:pt>
    <dgm:pt modelId="{9333EF0D-3DA4-4565-A631-839F44CFD87C}" type="pres">
      <dgm:prSet presAssocID="{A6BD6B5D-7FD3-4401-A0A5-F4138FF2195D}" presName="node" presStyleLbl="vennNode1" presStyleIdx="1" presStyleCnt="4" custScaleX="145867" custScaleY="14586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5488E46-6FF5-455E-A6DB-EEB19B7EFBCB}" type="pres">
      <dgm:prSet presAssocID="{2A88F234-3C8B-4714-B981-B6F6D42E707B}" presName="node" presStyleLbl="vennNode1" presStyleIdx="2" presStyleCnt="4" custScaleX="145867" custScaleY="145867" custRadScaleRad="120996" custRadScaleInc="-466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51EC9AE-C442-4037-8BA1-033E590ED044}" type="pres">
      <dgm:prSet presAssocID="{A73D91C8-FBCC-426B-BBCA-5E28D02CCDDB}" presName="node" presStyleLbl="vennNode1" presStyleIdx="3" presStyleCnt="4" custScaleX="145867" custScaleY="145867" custRadScaleRad="117374" custRadScaleInc="68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7FAF680E-5ED3-4E54-86D8-E48DB1BB3154}" type="presOf" srcId="{A9273D25-A845-4FAE-9455-D9C77AA284AB}" destId="{74ACE68A-7351-49A5-AE4D-D1207539EC45}" srcOrd="0" destOrd="0" presId="urn:microsoft.com/office/officeart/2005/8/layout/radial3"/>
    <dgm:cxn modelId="{50C3C56C-367F-4F1A-8B2F-937000DBCF73}" srcId="{100B7136-428A-486F-8D56-A7E97D5125C3}" destId="{A6BD6B5D-7FD3-4401-A0A5-F4138FF2195D}" srcOrd="0" destOrd="0" parTransId="{A2F2D0E1-4D2B-41F0-B44A-4606479EFC84}" sibTransId="{4C10E0FA-95DA-41B2-A172-61FE7F89A85D}"/>
    <dgm:cxn modelId="{A99C9BE0-C529-475B-8961-2C8455FC305E}" type="presOf" srcId="{A73D91C8-FBCC-426B-BBCA-5E28D02CCDDB}" destId="{251EC9AE-C442-4037-8BA1-033E590ED044}" srcOrd="0" destOrd="0" presId="urn:microsoft.com/office/officeart/2005/8/layout/radial3"/>
    <dgm:cxn modelId="{70F03A55-27AC-480F-A3F6-949D365B2DF7}" srcId="{100B7136-428A-486F-8D56-A7E97D5125C3}" destId="{2A88F234-3C8B-4714-B981-B6F6D42E707B}" srcOrd="1" destOrd="0" parTransId="{71BD5E19-AA8D-45D9-9711-8E9E11173206}" sibTransId="{FFCFACB7-D360-4D48-A328-1047CE7E5497}"/>
    <dgm:cxn modelId="{9B0693DC-9BF8-4AE9-B697-BDBD765835EF}" type="presOf" srcId="{A6BD6B5D-7FD3-4401-A0A5-F4138FF2195D}" destId="{9333EF0D-3DA4-4565-A631-839F44CFD87C}" srcOrd="0" destOrd="0" presId="urn:microsoft.com/office/officeart/2005/8/layout/radial3"/>
    <dgm:cxn modelId="{065893A8-73FF-4B27-AF07-79B7EB92D9F7}" srcId="{100B7136-428A-486F-8D56-A7E97D5125C3}" destId="{A73D91C8-FBCC-426B-BBCA-5E28D02CCDDB}" srcOrd="2" destOrd="0" parTransId="{8E65ADE0-1951-46B1-97DE-822716955EA1}" sibTransId="{967D5D06-FA04-4D8C-AD43-D41B0168F7C9}"/>
    <dgm:cxn modelId="{3EC568C9-7BC1-4290-A691-FD62CC944715}" type="presOf" srcId="{2A88F234-3C8B-4714-B981-B6F6D42E707B}" destId="{75488E46-6FF5-455E-A6DB-EEB19B7EFBCB}" srcOrd="0" destOrd="0" presId="urn:microsoft.com/office/officeart/2005/8/layout/radial3"/>
    <dgm:cxn modelId="{D4F0F25D-1EC7-4C10-88FF-C5532BEB0327}" srcId="{A9273D25-A845-4FAE-9455-D9C77AA284AB}" destId="{100B7136-428A-486F-8D56-A7E97D5125C3}" srcOrd="0" destOrd="0" parTransId="{ECA53FF1-495D-4674-8790-0B2973221A62}" sibTransId="{A067FF7C-DB10-403E-9E50-EE93C678768A}"/>
    <dgm:cxn modelId="{ABA6F536-0D45-4B09-B965-B0C4E760A305}" type="presOf" srcId="{100B7136-428A-486F-8D56-A7E97D5125C3}" destId="{B539494F-6BE2-4ED1-A7EC-B403CE7C6439}" srcOrd="0" destOrd="0" presId="urn:microsoft.com/office/officeart/2005/8/layout/radial3"/>
    <dgm:cxn modelId="{BBC7E54D-9CEA-4393-B7FE-0DA8940E6AC1}" type="presParOf" srcId="{74ACE68A-7351-49A5-AE4D-D1207539EC45}" destId="{9C074F41-1886-4FC0-8476-080406F8B1FD}" srcOrd="0" destOrd="0" presId="urn:microsoft.com/office/officeart/2005/8/layout/radial3"/>
    <dgm:cxn modelId="{1FCBA142-AFC2-40C0-897A-E904A637AB00}" type="presParOf" srcId="{9C074F41-1886-4FC0-8476-080406F8B1FD}" destId="{B539494F-6BE2-4ED1-A7EC-B403CE7C6439}" srcOrd="0" destOrd="0" presId="urn:microsoft.com/office/officeart/2005/8/layout/radial3"/>
    <dgm:cxn modelId="{21031B58-D104-429C-8C93-4044E0F3654F}" type="presParOf" srcId="{9C074F41-1886-4FC0-8476-080406F8B1FD}" destId="{9333EF0D-3DA4-4565-A631-839F44CFD87C}" srcOrd="1" destOrd="0" presId="urn:microsoft.com/office/officeart/2005/8/layout/radial3"/>
    <dgm:cxn modelId="{65DB0BA4-EA1A-41CB-862D-9A33EE7C2182}" type="presParOf" srcId="{9C074F41-1886-4FC0-8476-080406F8B1FD}" destId="{75488E46-6FF5-455E-A6DB-EEB19B7EFBCB}" srcOrd="2" destOrd="0" presId="urn:microsoft.com/office/officeart/2005/8/layout/radial3"/>
    <dgm:cxn modelId="{2D7C04E6-0E4D-42F0-8FCD-EF5FC8696A82}" type="presParOf" srcId="{9C074F41-1886-4FC0-8476-080406F8B1FD}" destId="{251EC9AE-C442-4037-8BA1-033E590ED044}" srcOrd="3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39494F-6BE2-4ED1-A7EC-B403CE7C6439}">
      <dsp:nvSpPr>
        <dsp:cNvPr id="0" name=""/>
        <dsp:cNvSpPr/>
      </dsp:nvSpPr>
      <dsp:spPr>
        <a:xfrm>
          <a:off x="1943184" y="1603383"/>
          <a:ext cx="3169187" cy="2983536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200" b="1" kern="1200" dirty="0" smtClean="0"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rPr>
            <a:t>生物體的基本構造</a:t>
          </a:r>
          <a:endParaRPr lang="zh-TW" altLang="en-US" sz="4200" kern="1200" dirty="0"/>
        </a:p>
      </dsp:txBody>
      <dsp:txXfrm>
        <a:off x="2407301" y="2040312"/>
        <a:ext cx="2240953" cy="2109678"/>
      </dsp:txXfrm>
    </dsp:sp>
    <dsp:sp modelId="{9333EF0D-3DA4-4565-A631-839F44CFD87C}">
      <dsp:nvSpPr>
        <dsp:cNvPr id="0" name=""/>
        <dsp:cNvSpPr/>
      </dsp:nvSpPr>
      <dsp:spPr>
        <a:xfrm>
          <a:off x="2372078" y="-122400"/>
          <a:ext cx="2311399" cy="2311399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000" b="1" kern="1200" dirty="0" smtClean="0"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rPr>
            <a:t>1.</a:t>
          </a:r>
          <a:r>
            <a:rPr lang="zh-TW" altLang="en-US" sz="3000" b="1" kern="1200" dirty="0" smtClean="0"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rPr>
            <a:t> 細胞的構造</a:t>
          </a:r>
          <a:endParaRPr lang="zh-TW" altLang="en-US" sz="3000" kern="1200" dirty="0"/>
        </a:p>
      </dsp:txBody>
      <dsp:txXfrm>
        <a:off x="2710575" y="216097"/>
        <a:ext cx="1634405" cy="1634405"/>
      </dsp:txXfrm>
    </dsp:sp>
    <dsp:sp modelId="{75488E46-6FF5-455E-A6DB-EEB19B7EFBCB}">
      <dsp:nvSpPr>
        <dsp:cNvPr id="0" name=""/>
        <dsp:cNvSpPr/>
      </dsp:nvSpPr>
      <dsp:spPr>
        <a:xfrm>
          <a:off x="4643870" y="2970364"/>
          <a:ext cx="2311399" cy="2311399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000" b="1" kern="1200" dirty="0" smtClean="0"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rPr>
            <a:t>2.</a:t>
          </a:r>
          <a:r>
            <a:rPr lang="zh-TW" altLang="en-US" sz="3000" b="1" kern="1200" dirty="0" smtClean="0"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rPr>
            <a:t> 遺傳物質與染色體</a:t>
          </a:r>
          <a:endParaRPr lang="zh-TW" altLang="en-US" sz="3000" kern="1200" dirty="0"/>
        </a:p>
      </dsp:txBody>
      <dsp:txXfrm>
        <a:off x="4982367" y="3308861"/>
        <a:ext cx="1634405" cy="1634405"/>
      </dsp:txXfrm>
    </dsp:sp>
    <dsp:sp modelId="{251EC9AE-C442-4037-8BA1-033E590ED044}">
      <dsp:nvSpPr>
        <dsp:cNvPr id="0" name=""/>
        <dsp:cNvSpPr/>
      </dsp:nvSpPr>
      <dsp:spPr>
        <a:xfrm>
          <a:off x="259035" y="2970377"/>
          <a:ext cx="2311399" cy="2311399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ts val="33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200" b="1" kern="1200" dirty="0" smtClean="0"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rPr>
            <a:t>3.</a:t>
          </a:r>
          <a:r>
            <a:rPr lang="zh-TW" altLang="en-US" sz="3200" b="1" kern="1200" dirty="0" smtClean="0"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rPr>
            <a:t> 細胞</a:t>
          </a:r>
          <a:endParaRPr lang="en-US" altLang="zh-TW" sz="3200" b="1" kern="1200" dirty="0" smtClean="0">
            <a:latin typeface="微軟正黑體" pitchFamily="34" charset="-120"/>
            <a:ea typeface="微軟正黑體" pitchFamily="34" charset="-120"/>
            <a:cs typeface="Times New Roman" panose="02020603050405020304" pitchFamily="18" charset="0"/>
          </a:endParaRPr>
        </a:p>
        <a:p>
          <a:pPr lvl="0" algn="ctr" defTabSz="1422400">
            <a:lnSpc>
              <a:spcPts val="33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rPr>
            <a:t>的生命</a:t>
          </a:r>
          <a:endParaRPr lang="en-US" altLang="zh-TW" sz="3200" b="1" kern="1200" dirty="0" smtClean="0">
            <a:latin typeface="微軟正黑體" pitchFamily="34" charset="-120"/>
            <a:ea typeface="微軟正黑體" pitchFamily="34" charset="-120"/>
            <a:cs typeface="Times New Roman" panose="02020603050405020304" pitchFamily="18" charset="0"/>
          </a:endParaRPr>
        </a:p>
        <a:p>
          <a:pPr lvl="0" algn="ctr" defTabSz="1422400">
            <a:lnSpc>
              <a:spcPts val="33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rPr>
            <a:t>週期</a:t>
          </a:r>
          <a:endParaRPr lang="zh-TW" altLang="en-US" sz="3200" kern="1200" dirty="0"/>
        </a:p>
      </dsp:txBody>
      <dsp:txXfrm>
        <a:off x="597532" y="3308874"/>
        <a:ext cx="1634405" cy="16344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879" tIns="45939" rIns="91879" bIns="45939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4" y="0"/>
            <a:ext cx="2971800" cy="499091"/>
          </a:xfrm>
          <a:prstGeom prst="rect">
            <a:avLst/>
          </a:prstGeom>
        </p:spPr>
        <p:txBody>
          <a:bodyPr vert="horz" lIns="91879" tIns="45939" rIns="91879" bIns="45939" rtlCol="0"/>
          <a:lstStyle>
            <a:lvl1pPr algn="r">
              <a:defRPr sz="1200"/>
            </a:lvl1pPr>
          </a:lstStyle>
          <a:p>
            <a:fld id="{75E77B9A-4AF3-4F35-A45E-F181AF382E1C}" type="datetimeFigureOut">
              <a:rPr lang="zh-TW" altLang="en-US" smtClean="0"/>
              <a:t>2021/10/21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48186"/>
            <a:ext cx="2971800" cy="499090"/>
          </a:xfrm>
          <a:prstGeom prst="rect">
            <a:avLst/>
          </a:prstGeom>
        </p:spPr>
        <p:txBody>
          <a:bodyPr vert="horz" lIns="91879" tIns="45939" rIns="91879" bIns="45939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4" y="9448186"/>
            <a:ext cx="2971800" cy="499090"/>
          </a:xfrm>
          <a:prstGeom prst="rect">
            <a:avLst/>
          </a:prstGeom>
        </p:spPr>
        <p:txBody>
          <a:bodyPr vert="horz" lIns="91879" tIns="45939" rIns="91879" bIns="45939" rtlCol="0" anchor="b"/>
          <a:lstStyle>
            <a:lvl1pPr algn="r">
              <a:defRPr sz="1200"/>
            </a:lvl1pPr>
          </a:lstStyle>
          <a:p>
            <a:fld id="{C2980569-D23C-458C-99B4-0655B486B2B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599688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879" tIns="45939" rIns="91879" bIns="45939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99091"/>
          </a:xfrm>
          <a:prstGeom prst="rect">
            <a:avLst/>
          </a:prstGeom>
        </p:spPr>
        <p:txBody>
          <a:bodyPr vert="horz" lIns="91879" tIns="45939" rIns="91879" bIns="45939" rtlCol="0"/>
          <a:lstStyle>
            <a:lvl1pPr algn="r">
              <a:defRPr sz="1200"/>
            </a:lvl1pPr>
          </a:lstStyle>
          <a:p>
            <a:fld id="{462DFDC5-A488-4999-A353-EB607ADC5B3D}" type="datetimeFigureOut">
              <a:rPr lang="zh-TW" altLang="en-US" smtClean="0"/>
              <a:t>2021/10/21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446088" y="1244600"/>
            <a:ext cx="596582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79" tIns="45939" rIns="91879" bIns="45939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1" y="4787125"/>
            <a:ext cx="5486400" cy="3916740"/>
          </a:xfrm>
          <a:prstGeom prst="rect">
            <a:avLst/>
          </a:prstGeom>
        </p:spPr>
        <p:txBody>
          <a:bodyPr vert="horz" lIns="91879" tIns="45939" rIns="91879" bIns="45939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48186"/>
            <a:ext cx="2971800" cy="499090"/>
          </a:xfrm>
          <a:prstGeom prst="rect">
            <a:avLst/>
          </a:prstGeom>
        </p:spPr>
        <p:txBody>
          <a:bodyPr vert="horz" lIns="91879" tIns="45939" rIns="91879" bIns="45939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4" y="9448186"/>
            <a:ext cx="2971800" cy="499090"/>
          </a:xfrm>
          <a:prstGeom prst="rect">
            <a:avLst/>
          </a:prstGeom>
        </p:spPr>
        <p:txBody>
          <a:bodyPr vert="horz" lIns="91879" tIns="45939" rIns="91879" bIns="45939" rtlCol="0" anchor="b"/>
          <a:lstStyle>
            <a:lvl1pPr algn="r">
              <a:defRPr sz="1200"/>
            </a:lvl1pPr>
          </a:lstStyle>
          <a:p>
            <a:fld id="{7DCDE52B-1B6F-4722-8028-D3AF342B0F8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73403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C389A-8460-454B-9D1F-731444558E13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5897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raphic 2">
            <a:extLst>
              <a:ext uri="{FF2B5EF4-FFF2-40B4-BE49-F238E27FC236}">
                <a16:creationId xmlns:a16="http://schemas.microsoft.com/office/drawing/2014/main" id="{C6032FB9-BC74-4D22-9490-C57A3761EB46}"/>
              </a:ext>
            </a:extLst>
          </p:cNvPr>
          <p:cNvSpPr/>
          <p:nvPr userDrawn="1"/>
        </p:nvSpPr>
        <p:spPr>
          <a:xfrm flipH="1">
            <a:off x="3994321" y="809154"/>
            <a:ext cx="4427783" cy="5323880"/>
          </a:xfrm>
          <a:custGeom>
            <a:avLst/>
            <a:gdLst>
              <a:gd name="connsiteX0" fmla="*/ 198332 w 800100"/>
              <a:gd name="connsiteY0" fmla="*/ 961703 h 962025"/>
              <a:gd name="connsiteX1" fmla="*/ 646959 w 800100"/>
              <a:gd name="connsiteY1" fmla="*/ 961703 h 962025"/>
              <a:gd name="connsiteX2" fmla="*/ 610764 w 800100"/>
              <a:gd name="connsiteY2" fmla="*/ 885503 h 962025"/>
              <a:gd name="connsiteX3" fmla="*/ 686964 w 800100"/>
              <a:gd name="connsiteY3" fmla="*/ 625471 h 962025"/>
              <a:gd name="connsiteX4" fmla="*/ 786024 w 800100"/>
              <a:gd name="connsiteY4" fmla="*/ 283523 h 962025"/>
              <a:gd name="connsiteX5" fmla="*/ 359304 w 800100"/>
              <a:gd name="connsiteY5" fmla="*/ 14918 h 962025"/>
              <a:gd name="connsiteX6" fmla="*/ 124037 w 800100"/>
              <a:gd name="connsiteY6" fmla="*/ 211133 h 962025"/>
              <a:gd name="connsiteX7" fmla="*/ 116417 w 800100"/>
              <a:gd name="connsiteY7" fmla="*/ 270188 h 962025"/>
              <a:gd name="connsiteX8" fmla="*/ 59267 w 800100"/>
              <a:gd name="connsiteY8" fmla="*/ 367343 h 962025"/>
              <a:gd name="connsiteX9" fmla="*/ 13547 w 800100"/>
              <a:gd name="connsiteY9" fmla="*/ 427351 h 962025"/>
              <a:gd name="connsiteX10" fmla="*/ 24024 w 800100"/>
              <a:gd name="connsiteY10" fmla="*/ 515933 h 962025"/>
              <a:gd name="connsiteX11" fmla="*/ 63077 w 800100"/>
              <a:gd name="connsiteY11" fmla="*/ 552128 h 962025"/>
              <a:gd name="connsiteX12" fmla="*/ 18309 w 800100"/>
              <a:gd name="connsiteY12" fmla="*/ 570226 h 962025"/>
              <a:gd name="connsiteX13" fmla="*/ 30692 w 800100"/>
              <a:gd name="connsiteY13" fmla="*/ 609278 h 962025"/>
              <a:gd name="connsiteX14" fmla="*/ 29739 w 800100"/>
              <a:gd name="connsiteY14" fmla="*/ 673096 h 962025"/>
              <a:gd name="connsiteX15" fmla="*/ 85937 w 800100"/>
              <a:gd name="connsiteY15" fmla="*/ 744533 h 962025"/>
              <a:gd name="connsiteX16" fmla="*/ 225002 w 800100"/>
              <a:gd name="connsiteY16" fmla="*/ 764536 h 962025"/>
              <a:gd name="connsiteX17" fmla="*/ 198332 w 800100"/>
              <a:gd name="connsiteY17" fmla="*/ 961703 h 962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00100" h="962025">
                <a:moveTo>
                  <a:pt x="198332" y="961703"/>
                </a:moveTo>
                <a:lnTo>
                  <a:pt x="646959" y="961703"/>
                </a:lnTo>
                <a:cubicBezTo>
                  <a:pt x="633624" y="935986"/>
                  <a:pt x="619337" y="903601"/>
                  <a:pt x="610764" y="885503"/>
                </a:cubicBezTo>
                <a:cubicBezTo>
                  <a:pt x="586952" y="829306"/>
                  <a:pt x="604097" y="706433"/>
                  <a:pt x="686964" y="625471"/>
                </a:cubicBezTo>
                <a:cubicBezTo>
                  <a:pt x="766022" y="548318"/>
                  <a:pt x="817457" y="398776"/>
                  <a:pt x="786024" y="283523"/>
                </a:cubicBezTo>
                <a:cubicBezTo>
                  <a:pt x="734589" y="93023"/>
                  <a:pt x="563139" y="-25087"/>
                  <a:pt x="359304" y="14918"/>
                </a:cubicBezTo>
                <a:cubicBezTo>
                  <a:pt x="359304" y="14918"/>
                  <a:pt x="183092" y="36826"/>
                  <a:pt x="124037" y="211133"/>
                </a:cubicBezTo>
                <a:cubicBezTo>
                  <a:pt x="124037" y="211133"/>
                  <a:pt x="114512" y="236851"/>
                  <a:pt x="116417" y="270188"/>
                </a:cubicBezTo>
                <a:cubicBezTo>
                  <a:pt x="121179" y="323528"/>
                  <a:pt x="83079" y="354961"/>
                  <a:pt x="59267" y="367343"/>
                </a:cubicBezTo>
                <a:cubicBezTo>
                  <a:pt x="34502" y="380678"/>
                  <a:pt x="-9313" y="402586"/>
                  <a:pt x="13547" y="427351"/>
                </a:cubicBezTo>
                <a:cubicBezTo>
                  <a:pt x="41169" y="457831"/>
                  <a:pt x="39264" y="496883"/>
                  <a:pt x="24024" y="515933"/>
                </a:cubicBezTo>
                <a:cubicBezTo>
                  <a:pt x="4974" y="538793"/>
                  <a:pt x="60219" y="539746"/>
                  <a:pt x="63077" y="552128"/>
                </a:cubicBezTo>
                <a:cubicBezTo>
                  <a:pt x="65934" y="565463"/>
                  <a:pt x="22119" y="554986"/>
                  <a:pt x="18309" y="570226"/>
                </a:cubicBezTo>
                <a:cubicBezTo>
                  <a:pt x="14499" y="586418"/>
                  <a:pt x="26882" y="590228"/>
                  <a:pt x="30692" y="609278"/>
                </a:cubicBezTo>
                <a:cubicBezTo>
                  <a:pt x="34502" y="628328"/>
                  <a:pt x="31644" y="663571"/>
                  <a:pt x="29739" y="673096"/>
                </a:cubicBezTo>
                <a:cubicBezTo>
                  <a:pt x="27834" y="682621"/>
                  <a:pt x="33549" y="739771"/>
                  <a:pt x="85937" y="744533"/>
                </a:cubicBezTo>
                <a:cubicBezTo>
                  <a:pt x="138324" y="749296"/>
                  <a:pt x="204047" y="738818"/>
                  <a:pt x="225002" y="764536"/>
                </a:cubicBezTo>
                <a:cubicBezTo>
                  <a:pt x="244052" y="790253"/>
                  <a:pt x="222144" y="890266"/>
                  <a:pt x="198332" y="961703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023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6BEAFC25-821F-477D-B4DA-EF0E26AE084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Sent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34304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3073D1A-A4A7-4F5B-BE54-63CEAB575F6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266709" y="529965"/>
            <a:ext cx="4925290" cy="5798070"/>
          </a:xfrm>
          <a:custGeom>
            <a:avLst/>
            <a:gdLst>
              <a:gd name="connsiteX0" fmla="*/ 857449 w 4925290"/>
              <a:gd name="connsiteY0" fmla="*/ 0 h 5798070"/>
              <a:gd name="connsiteX1" fmla="*/ 4214649 w 4925290"/>
              <a:gd name="connsiteY1" fmla="*/ 0 h 5798070"/>
              <a:gd name="connsiteX2" fmla="*/ 4925290 w 4925290"/>
              <a:gd name="connsiteY2" fmla="*/ 1223176 h 5798070"/>
              <a:gd name="connsiteX3" fmla="*/ 4925290 w 4925290"/>
              <a:gd name="connsiteY3" fmla="*/ 4574894 h 5798070"/>
              <a:gd name="connsiteX4" fmla="*/ 4214649 w 4925290"/>
              <a:gd name="connsiteY4" fmla="*/ 5798070 h 5798070"/>
              <a:gd name="connsiteX5" fmla="*/ 857449 w 4925290"/>
              <a:gd name="connsiteY5" fmla="*/ 5798070 h 5798070"/>
              <a:gd name="connsiteX6" fmla="*/ 0 w 4925290"/>
              <a:gd name="connsiteY6" fmla="*/ 4322202 h 5798070"/>
              <a:gd name="connsiteX7" fmla="*/ 2152428 w 4925290"/>
              <a:gd name="connsiteY7" fmla="*/ 4322202 h 5798070"/>
              <a:gd name="connsiteX8" fmla="*/ 2979260 w 4925290"/>
              <a:gd name="connsiteY8" fmla="*/ 2899035 h 5798070"/>
              <a:gd name="connsiteX9" fmla="*/ 2152428 w 4925290"/>
              <a:gd name="connsiteY9" fmla="*/ 1475868 h 5798070"/>
              <a:gd name="connsiteX10" fmla="*/ 0 w 4925290"/>
              <a:gd name="connsiteY10" fmla="*/ 1475868 h 5798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925290" h="5798070">
                <a:moveTo>
                  <a:pt x="857449" y="0"/>
                </a:moveTo>
                <a:lnTo>
                  <a:pt x="4214649" y="0"/>
                </a:lnTo>
                <a:lnTo>
                  <a:pt x="4925290" y="1223176"/>
                </a:lnTo>
                <a:lnTo>
                  <a:pt x="4925290" y="4574894"/>
                </a:lnTo>
                <a:lnTo>
                  <a:pt x="4214649" y="5798070"/>
                </a:lnTo>
                <a:lnTo>
                  <a:pt x="857449" y="5798070"/>
                </a:lnTo>
                <a:lnTo>
                  <a:pt x="0" y="4322202"/>
                </a:lnTo>
                <a:lnTo>
                  <a:pt x="2152428" y="4322202"/>
                </a:lnTo>
                <a:lnTo>
                  <a:pt x="2979260" y="2899035"/>
                </a:lnTo>
                <a:lnTo>
                  <a:pt x="2152428" y="1475868"/>
                </a:lnTo>
                <a:lnTo>
                  <a:pt x="0" y="147586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8CF70162-E0C4-4E2A-B2CE-73A49347672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525108" y="2105085"/>
            <a:ext cx="4925290" cy="2647831"/>
          </a:xfrm>
          <a:custGeom>
            <a:avLst/>
            <a:gdLst>
              <a:gd name="connsiteX0" fmla="*/ 769169 w 6213231"/>
              <a:gd name="connsiteY0" fmla="*/ 0 h 2647831"/>
              <a:gd name="connsiteX1" fmla="*/ 5444062 w 6213231"/>
              <a:gd name="connsiteY1" fmla="*/ 0 h 2647831"/>
              <a:gd name="connsiteX2" fmla="*/ 6213231 w 6213231"/>
              <a:gd name="connsiteY2" fmla="*/ 1323916 h 2647831"/>
              <a:gd name="connsiteX3" fmla="*/ 5444062 w 6213231"/>
              <a:gd name="connsiteY3" fmla="*/ 2647831 h 2647831"/>
              <a:gd name="connsiteX4" fmla="*/ 769169 w 6213231"/>
              <a:gd name="connsiteY4" fmla="*/ 2647831 h 2647831"/>
              <a:gd name="connsiteX5" fmla="*/ 0 w 6213231"/>
              <a:gd name="connsiteY5" fmla="*/ 1323916 h 264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13231" h="2647831">
                <a:moveTo>
                  <a:pt x="769169" y="0"/>
                </a:moveTo>
                <a:lnTo>
                  <a:pt x="5444062" y="0"/>
                </a:lnTo>
                <a:lnTo>
                  <a:pt x="6213231" y="1323916"/>
                </a:lnTo>
                <a:lnTo>
                  <a:pt x="5444062" y="2647831"/>
                </a:lnTo>
                <a:lnTo>
                  <a:pt x="769169" y="2647831"/>
                </a:lnTo>
                <a:lnTo>
                  <a:pt x="0" y="132391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847684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6BEAFC25-821F-477D-B4DA-EF0E26AE084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160586" y="0"/>
            <a:ext cx="4853352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Sent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329724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21AEC72C-3C89-4B08-B67E-E04E47BA302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847486" y="342900"/>
            <a:ext cx="5926499" cy="6172200"/>
          </a:xfrm>
          <a:custGeom>
            <a:avLst/>
            <a:gdLst>
              <a:gd name="connsiteX0" fmla="*/ 1240972 w 5926499"/>
              <a:gd name="connsiteY0" fmla="*/ 0 h 6172200"/>
              <a:gd name="connsiteX1" fmla="*/ 5926499 w 5926499"/>
              <a:gd name="connsiteY1" fmla="*/ 0 h 6172200"/>
              <a:gd name="connsiteX2" fmla="*/ 5926499 w 5926499"/>
              <a:gd name="connsiteY2" fmla="*/ 6172200 h 6172200"/>
              <a:gd name="connsiteX3" fmla="*/ 1240972 w 5926499"/>
              <a:gd name="connsiteY3" fmla="*/ 6172200 h 6172200"/>
              <a:gd name="connsiteX4" fmla="*/ 1240972 w 5926499"/>
              <a:gd name="connsiteY4" fmla="*/ 6015988 h 6172200"/>
              <a:gd name="connsiteX5" fmla="*/ 92399 w 5926499"/>
              <a:gd name="connsiteY5" fmla="*/ 6015988 h 6172200"/>
              <a:gd name="connsiteX6" fmla="*/ 92399 w 5926499"/>
              <a:gd name="connsiteY6" fmla="*/ 5938701 h 6172200"/>
              <a:gd name="connsiteX7" fmla="*/ 1240972 w 5926499"/>
              <a:gd name="connsiteY7" fmla="*/ 5938701 h 6172200"/>
              <a:gd name="connsiteX8" fmla="*/ 1240972 w 5926499"/>
              <a:gd name="connsiteY8" fmla="*/ 5859778 h 6172200"/>
              <a:gd name="connsiteX9" fmla="*/ 497028 w 5926499"/>
              <a:gd name="connsiteY9" fmla="*/ 5859778 h 6172200"/>
              <a:gd name="connsiteX10" fmla="*/ 497028 w 5926499"/>
              <a:gd name="connsiteY10" fmla="*/ 5668190 h 6172200"/>
              <a:gd name="connsiteX11" fmla="*/ 1240972 w 5926499"/>
              <a:gd name="connsiteY11" fmla="*/ 5668190 h 6172200"/>
              <a:gd name="connsiteX12" fmla="*/ 1240972 w 5926499"/>
              <a:gd name="connsiteY12" fmla="*/ 5589267 h 6172200"/>
              <a:gd name="connsiteX13" fmla="*/ 2775704 w 5926499"/>
              <a:gd name="connsiteY13" fmla="*/ 5589267 h 6172200"/>
              <a:gd name="connsiteX14" fmla="*/ 2775704 w 5926499"/>
              <a:gd name="connsiteY14" fmla="*/ 5511980 h 6172200"/>
              <a:gd name="connsiteX15" fmla="*/ 1240972 w 5926499"/>
              <a:gd name="connsiteY15" fmla="*/ 5511980 h 6172200"/>
              <a:gd name="connsiteX16" fmla="*/ 1240972 w 5926499"/>
              <a:gd name="connsiteY16" fmla="*/ 5222694 h 6172200"/>
              <a:gd name="connsiteX17" fmla="*/ 2993421 w 5926499"/>
              <a:gd name="connsiteY17" fmla="*/ 5222694 h 6172200"/>
              <a:gd name="connsiteX18" fmla="*/ 2993421 w 5926499"/>
              <a:gd name="connsiteY18" fmla="*/ 5031107 h 6172200"/>
              <a:gd name="connsiteX19" fmla="*/ 1240972 w 5926499"/>
              <a:gd name="connsiteY19" fmla="*/ 5031107 h 6172200"/>
              <a:gd name="connsiteX20" fmla="*/ 1240972 w 5926499"/>
              <a:gd name="connsiteY20" fmla="*/ 4922382 h 6172200"/>
              <a:gd name="connsiteX21" fmla="*/ 225578 w 5926499"/>
              <a:gd name="connsiteY21" fmla="*/ 4922382 h 6172200"/>
              <a:gd name="connsiteX22" fmla="*/ 225578 w 5926499"/>
              <a:gd name="connsiteY22" fmla="*/ 4845095 h 6172200"/>
              <a:gd name="connsiteX23" fmla="*/ 1240972 w 5926499"/>
              <a:gd name="connsiteY23" fmla="*/ 4845095 h 6172200"/>
              <a:gd name="connsiteX24" fmla="*/ 1240972 w 5926499"/>
              <a:gd name="connsiteY24" fmla="*/ 4721133 h 6172200"/>
              <a:gd name="connsiteX25" fmla="*/ 2181818 w 5926499"/>
              <a:gd name="connsiteY25" fmla="*/ 4721133 h 6172200"/>
              <a:gd name="connsiteX26" fmla="*/ 2181818 w 5926499"/>
              <a:gd name="connsiteY26" fmla="*/ 4655818 h 6172200"/>
              <a:gd name="connsiteX27" fmla="*/ 1240972 w 5926499"/>
              <a:gd name="connsiteY27" fmla="*/ 4655818 h 6172200"/>
              <a:gd name="connsiteX28" fmla="*/ 1240972 w 5926499"/>
              <a:gd name="connsiteY28" fmla="*/ 4516481 h 6172200"/>
              <a:gd name="connsiteX29" fmla="*/ 497028 w 5926499"/>
              <a:gd name="connsiteY29" fmla="*/ 4516481 h 6172200"/>
              <a:gd name="connsiteX30" fmla="*/ 497028 w 5926499"/>
              <a:gd name="connsiteY30" fmla="*/ 4439194 h 6172200"/>
              <a:gd name="connsiteX31" fmla="*/ 1240972 w 5926499"/>
              <a:gd name="connsiteY31" fmla="*/ 4439194 h 6172200"/>
              <a:gd name="connsiteX32" fmla="*/ 1240972 w 5926499"/>
              <a:gd name="connsiteY32" fmla="*/ 4321628 h 6172200"/>
              <a:gd name="connsiteX33" fmla="*/ 2347278 w 5926499"/>
              <a:gd name="connsiteY33" fmla="*/ 4321628 h 6172200"/>
              <a:gd name="connsiteX34" fmla="*/ 2347278 w 5926499"/>
              <a:gd name="connsiteY34" fmla="*/ 4130040 h 6172200"/>
              <a:gd name="connsiteX35" fmla="*/ 1240972 w 5926499"/>
              <a:gd name="connsiteY35" fmla="*/ 4130040 h 6172200"/>
              <a:gd name="connsiteX36" fmla="*/ 1240972 w 5926499"/>
              <a:gd name="connsiteY36" fmla="*/ 3828776 h 6172200"/>
              <a:gd name="connsiteX37" fmla="*/ 2347278 w 5926499"/>
              <a:gd name="connsiteY37" fmla="*/ 3828776 h 6172200"/>
              <a:gd name="connsiteX38" fmla="*/ 2347278 w 5926499"/>
              <a:gd name="connsiteY38" fmla="*/ 3751489 h 6172200"/>
              <a:gd name="connsiteX39" fmla="*/ 1240972 w 5926499"/>
              <a:gd name="connsiteY39" fmla="*/ 3751489 h 6172200"/>
              <a:gd name="connsiteX40" fmla="*/ 1240972 w 5926499"/>
              <a:gd name="connsiteY40" fmla="*/ 3567249 h 6172200"/>
              <a:gd name="connsiteX41" fmla="*/ 544605 w 5926499"/>
              <a:gd name="connsiteY41" fmla="*/ 3567249 h 6172200"/>
              <a:gd name="connsiteX42" fmla="*/ 544605 w 5926499"/>
              <a:gd name="connsiteY42" fmla="*/ 3279866 h 6172200"/>
              <a:gd name="connsiteX43" fmla="*/ 1240972 w 5926499"/>
              <a:gd name="connsiteY43" fmla="*/ 3279866 h 6172200"/>
              <a:gd name="connsiteX44" fmla="*/ 1240972 w 5926499"/>
              <a:gd name="connsiteY44" fmla="*/ 3141069 h 6172200"/>
              <a:gd name="connsiteX45" fmla="*/ 0 w 5926499"/>
              <a:gd name="connsiteY45" fmla="*/ 3141069 h 6172200"/>
              <a:gd name="connsiteX46" fmla="*/ 0 w 5926499"/>
              <a:gd name="connsiteY46" fmla="*/ 3063782 h 6172200"/>
              <a:gd name="connsiteX47" fmla="*/ 1240972 w 5926499"/>
              <a:gd name="connsiteY47" fmla="*/ 3063782 h 6172200"/>
              <a:gd name="connsiteX48" fmla="*/ 1240972 w 5926499"/>
              <a:gd name="connsiteY48" fmla="*/ 2942953 h 6172200"/>
              <a:gd name="connsiteX49" fmla="*/ 343464 w 5926499"/>
              <a:gd name="connsiteY49" fmla="*/ 2942953 h 6172200"/>
              <a:gd name="connsiteX50" fmla="*/ 343464 w 5926499"/>
              <a:gd name="connsiteY50" fmla="*/ 2865666 h 6172200"/>
              <a:gd name="connsiteX51" fmla="*/ 1240972 w 5926499"/>
              <a:gd name="connsiteY51" fmla="*/ 2865666 h 6172200"/>
              <a:gd name="connsiteX52" fmla="*/ 1240972 w 5926499"/>
              <a:gd name="connsiteY52" fmla="*/ 2770414 h 6172200"/>
              <a:gd name="connsiteX53" fmla="*/ 2020709 w 5926499"/>
              <a:gd name="connsiteY53" fmla="*/ 2770414 h 6172200"/>
              <a:gd name="connsiteX54" fmla="*/ 2020709 w 5926499"/>
              <a:gd name="connsiteY54" fmla="*/ 2705099 h 6172200"/>
              <a:gd name="connsiteX55" fmla="*/ 1240972 w 5926499"/>
              <a:gd name="connsiteY55" fmla="*/ 2705099 h 6172200"/>
              <a:gd name="connsiteX56" fmla="*/ 1240972 w 5926499"/>
              <a:gd name="connsiteY56" fmla="*/ 2453364 h 6172200"/>
              <a:gd name="connsiteX57" fmla="*/ 2113162 w 5926499"/>
              <a:gd name="connsiteY57" fmla="*/ 2453364 h 6172200"/>
              <a:gd name="connsiteX58" fmla="*/ 2113162 w 5926499"/>
              <a:gd name="connsiteY58" fmla="*/ 2261777 h 6172200"/>
              <a:gd name="connsiteX59" fmla="*/ 1240972 w 5926499"/>
              <a:gd name="connsiteY59" fmla="*/ 2261777 h 6172200"/>
              <a:gd name="connsiteX60" fmla="*/ 1240972 w 5926499"/>
              <a:gd name="connsiteY60" fmla="*/ 2065018 h 6172200"/>
              <a:gd name="connsiteX61" fmla="*/ 544605 w 5926499"/>
              <a:gd name="connsiteY61" fmla="*/ 2065018 h 6172200"/>
              <a:gd name="connsiteX62" fmla="*/ 544605 w 5926499"/>
              <a:gd name="connsiteY62" fmla="*/ 1999703 h 6172200"/>
              <a:gd name="connsiteX63" fmla="*/ 1240972 w 5926499"/>
              <a:gd name="connsiteY63" fmla="*/ 1999703 h 6172200"/>
              <a:gd name="connsiteX64" fmla="*/ 1240972 w 5926499"/>
              <a:gd name="connsiteY64" fmla="*/ 1794507 h 6172200"/>
              <a:gd name="connsiteX65" fmla="*/ 2587402 w 5926499"/>
              <a:gd name="connsiteY65" fmla="*/ 1794507 h 6172200"/>
              <a:gd name="connsiteX66" fmla="*/ 2587402 w 5926499"/>
              <a:gd name="connsiteY66" fmla="*/ 1717220 h 6172200"/>
              <a:gd name="connsiteX67" fmla="*/ 1240972 w 5926499"/>
              <a:gd name="connsiteY67" fmla="*/ 1717220 h 6172200"/>
              <a:gd name="connsiteX68" fmla="*/ 1240972 w 5926499"/>
              <a:gd name="connsiteY68" fmla="*/ 1582782 h 6172200"/>
              <a:gd name="connsiteX69" fmla="*/ 191589 w 5926499"/>
              <a:gd name="connsiteY69" fmla="*/ 1582782 h 6172200"/>
              <a:gd name="connsiteX70" fmla="*/ 191589 w 5926499"/>
              <a:gd name="connsiteY70" fmla="*/ 1391193 h 6172200"/>
              <a:gd name="connsiteX71" fmla="*/ 1240972 w 5926499"/>
              <a:gd name="connsiteY71" fmla="*/ 1391193 h 6172200"/>
              <a:gd name="connsiteX72" fmla="*/ 1240972 w 5926499"/>
              <a:gd name="connsiteY72" fmla="*/ 1256756 h 6172200"/>
              <a:gd name="connsiteX73" fmla="*/ 2981203 w 5926499"/>
              <a:gd name="connsiteY73" fmla="*/ 1256756 h 6172200"/>
              <a:gd name="connsiteX74" fmla="*/ 2981203 w 5926499"/>
              <a:gd name="connsiteY74" fmla="*/ 1179469 h 6172200"/>
              <a:gd name="connsiteX75" fmla="*/ 1240972 w 5926499"/>
              <a:gd name="connsiteY75" fmla="*/ 1179469 h 6172200"/>
              <a:gd name="connsiteX76" fmla="*/ 1240972 w 5926499"/>
              <a:gd name="connsiteY76" fmla="*/ 1024346 h 6172200"/>
              <a:gd name="connsiteX77" fmla="*/ 2051188 w 5926499"/>
              <a:gd name="connsiteY77" fmla="*/ 1024346 h 6172200"/>
              <a:gd name="connsiteX78" fmla="*/ 2051188 w 5926499"/>
              <a:gd name="connsiteY78" fmla="*/ 828402 h 6172200"/>
              <a:gd name="connsiteX79" fmla="*/ 1240972 w 5926499"/>
              <a:gd name="connsiteY79" fmla="*/ 828402 h 6172200"/>
              <a:gd name="connsiteX80" fmla="*/ 1240972 w 5926499"/>
              <a:gd name="connsiteY80" fmla="*/ 695597 h 6172200"/>
              <a:gd name="connsiteX81" fmla="*/ 579440 w 5926499"/>
              <a:gd name="connsiteY81" fmla="*/ 695597 h 6172200"/>
              <a:gd name="connsiteX82" fmla="*/ 579440 w 5926499"/>
              <a:gd name="connsiteY82" fmla="*/ 504009 h 6172200"/>
              <a:gd name="connsiteX83" fmla="*/ 1240972 w 5926499"/>
              <a:gd name="connsiteY83" fmla="*/ 504009 h 6172200"/>
              <a:gd name="connsiteX84" fmla="*/ 1240972 w 5926499"/>
              <a:gd name="connsiteY84" fmla="*/ 447943 h 6172200"/>
              <a:gd name="connsiteX85" fmla="*/ 977276 w 5926499"/>
              <a:gd name="connsiteY85" fmla="*/ 447943 h 6172200"/>
              <a:gd name="connsiteX86" fmla="*/ 977276 w 5926499"/>
              <a:gd name="connsiteY86" fmla="*/ 370656 h 6172200"/>
              <a:gd name="connsiteX87" fmla="*/ 1240972 w 5926499"/>
              <a:gd name="connsiteY87" fmla="*/ 370656 h 617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5926499" h="6172200">
                <a:moveTo>
                  <a:pt x="1240972" y="0"/>
                </a:moveTo>
                <a:lnTo>
                  <a:pt x="5926499" y="0"/>
                </a:lnTo>
                <a:lnTo>
                  <a:pt x="5926499" y="6172200"/>
                </a:lnTo>
                <a:lnTo>
                  <a:pt x="1240972" y="6172200"/>
                </a:lnTo>
                <a:lnTo>
                  <a:pt x="1240972" y="6015988"/>
                </a:lnTo>
                <a:lnTo>
                  <a:pt x="92399" y="6015988"/>
                </a:lnTo>
                <a:lnTo>
                  <a:pt x="92399" y="5938701"/>
                </a:lnTo>
                <a:lnTo>
                  <a:pt x="1240972" y="5938701"/>
                </a:lnTo>
                <a:lnTo>
                  <a:pt x="1240972" y="5859778"/>
                </a:lnTo>
                <a:lnTo>
                  <a:pt x="497028" y="5859778"/>
                </a:lnTo>
                <a:lnTo>
                  <a:pt x="497028" y="5668190"/>
                </a:lnTo>
                <a:lnTo>
                  <a:pt x="1240972" y="5668190"/>
                </a:lnTo>
                <a:lnTo>
                  <a:pt x="1240972" y="5589267"/>
                </a:lnTo>
                <a:lnTo>
                  <a:pt x="2775704" y="5589267"/>
                </a:lnTo>
                <a:lnTo>
                  <a:pt x="2775704" y="5511980"/>
                </a:lnTo>
                <a:lnTo>
                  <a:pt x="1240972" y="5511980"/>
                </a:lnTo>
                <a:lnTo>
                  <a:pt x="1240972" y="5222694"/>
                </a:lnTo>
                <a:lnTo>
                  <a:pt x="2993421" y="5222694"/>
                </a:lnTo>
                <a:lnTo>
                  <a:pt x="2993421" y="5031107"/>
                </a:lnTo>
                <a:lnTo>
                  <a:pt x="1240972" y="5031107"/>
                </a:lnTo>
                <a:lnTo>
                  <a:pt x="1240972" y="4922382"/>
                </a:lnTo>
                <a:lnTo>
                  <a:pt x="225578" y="4922382"/>
                </a:lnTo>
                <a:lnTo>
                  <a:pt x="225578" y="4845095"/>
                </a:lnTo>
                <a:lnTo>
                  <a:pt x="1240972" y="4845095"/>
                </a:lnTo>
                <a:lnTo>
                  <a:pt x="1240972" y="4721133"/>
                </a:lnTo>
                <a:lnTo>
                  <a:pt x="2181818" y="4721133"/>
                </a:lnTo>
                <a:lnTo>
                  <a:pt x="2181818" y="4655818"/>
                </a:lnTo>
                <a:lnTo>
                  <a:pt x="1240972" y="4655818"/>
                </a:lnTo>
                <a:lnTo>
                  <a:pt x="1240972" y="4516481"/>
                </a:lnTo>
                <a:lnTo>
                  <a:pt x="497028" y="4516481"/>
                </a:lnTo>
                <a:lnTo>
                  <a:pt x="497028" y="4439194"/>
                </a:lnTo>
                <a:lnTo>
                  <a:pt x="1240972" y="4439194"/>
                </a:lnTo>
                <a:lnTo>
                  <a:pt x="1240972" y="4321628"/>
                </a:lnTo>
                <a:lnTo>
                  <a:pt x="2347278" y="4321628"/>
                </a:lnTo>
                <a:lnTo>
                  <a:pt x="2347278" y="4130040"/>
                </a:lnTo>
                <a:lnTo>
                  <a:pt x="1240972" y="4130040"/>
                </a:lnTo>
                <a:lnTo>
                  <a:pt x="1240972" y="3828776"/>
                </a:lnTo>
                <a:lnTo>
                  <a:pt x="2347278" y="3828776"/>
                </a:lnTo>
                <a:lnTo>
                  <a:pt x="2347278" y="3751489"/>
                </a:lnTo>
                <a:lnTo>
                  <a:pt x="1240972" y="3751489"/>
                </a:lnTo>
                <a:lnTo>
                  <a:pt x="1240972" y="3567249"/>
                </a:lnTo>
                <a:lnTo>
                  <a:pt x="544605" y="3567249"/>
                </a:lnTo>
                <a:lnTo>
                  <a:pt x="544605" y="3279866"/>
                </a:lnTo>
                <a:lnTo>
                  <a:pt x="1240972" y="3279866"/>
                </a:lnTo>
                <a:lnTo>
                  <a:pt x="1240972" y="3141069"/>
                </a:lnTo>
                <a:lnTo>
                  <a:pt x="0" y="3141069"/>
                </a:lnTo>
                <a:lnTo>
                  <a:pt x="0" y="3063782"/>
                </a:lnTo>
                <a:lnTo>
                  <a:pt x="1240972" y="3063782"/>
                </a:lnTo>
                <a:lnTo>
                  <a:pt x="1240972" y="2942953"/>
                </a:lnTo>
                <a:lnTo>
                  <a:pt x="343464" y="2942953"/>
                </a:lnTo>
                <a:lnTo>
                  <a:pt x="343464" y="2865666"/>
                </a:lnTo>
                <a:lnTo>
                  <a:pt x="1240972" y="2865666"/>
                </a:lnTo>
                <a:lnTo>
                  <a:pt x="1240972" y="2770414"/>
                </a:lnTo>
                <a:lnTo>
                  <a:pt x="2020709" y="2770414"/>
                </a:lnTo>
                <a:lnTo>
                  <a:pt x="2020709" y="2705099"/>
                </a:lnTo>
                <a:lnTo>
                  <a:pt x="1240972" y="2705099"/>
                </a:lnTo>
                <a:lnTo>
                  <a:pt x="1240972" y="2453364"/>
                </a:lnTo>
                <a:lnTo>
                  <a:pt x="2113162" y="2453364"/>
                </a:lnTo>
                <a:lnTo>
                  <a:pt x="2113162" y="2261777"/>
                </a:lnTo>
                <a:lnTo>
                  <a:pt x="1240972" y="2261777"/>
                </a:lnTo>
                <a:lnTo>
                  <a:pt x="1240972" y="2065018"/>
                </a:lnTo>
                <a:lnTo>
                  <a:pt x="544605" y="2065018"/>
                </a:lnTo>
                <a:lnTo>
                  <a:pt x="544605" y="1999703"/>
                </a:lnTo>
                <a:lnTo>
                  <a:pt x="1240972" y="1999703"/>
                </a:lnTo>
                <a:lnTo>
                  <a:pt x="1240972" y="1794507"/>
                </a:lnTo>
                <a:lnTo>
                  <a:pt x="2587402" y="1794507"/>
                </a:lnTo>
                <a:lnTo>
                  <a:pt x="2587402" y="1717220"/>
                </a:lnTo>
                <a:lnTo>
                  <a:pt x="1240972" y="1717220"/>
                </a:lnTo>
                <a:lnTo>
                  <a:pt x="1240972" y="1582782"/>
                </a:lnTo>
                <a:lnTo>
                  <a:pt x="191589" y="1582782"/>
                </a:lnTo>
                <a:lnTo>
                  <a:pt x="191589" y="1391193"/>
                </a:lnTo>
                <a:lnTo>
                  <a:pt x="1240972" y="1391193"/>
                </a:lnTo>
                <a:lnTo>
                  <a:pt x="1240972" y="1256756"/>
                </a:lnTo>
                <a:lnTo>
                  <a:pt x="2981203" y="1256756"/>
                </a:lnTo>
                <a:lnTo>
                  <a:pt x="2981203" y="1179469"/>
                </a:lnTo>
                <a:lnTo>
                  <a:pt x="1240972" y="1179469"/>
                </a:lnTo>
                <a:lnTo>
                  <a:pt x="1240972" y="1024346"/>
                </a:lnTo>
                <a:lnTo>
                  <a:pt x="2051188" y="1024346"/>
                </a:lnTo>
                <a:lnTo>
                  <a:pt x="2051188" y="828402"/>
                </a:lnTo>
                <a:lnTo>
                  <a:pt x="1240972" y="828402"/>
                </a:lnTo>
                <a:lnTo>
                  <a:pt x="1240972" y="695597"/>
                </a:lnTo>
                <a:lnTo>
                  <a:pt x="579440" y="695597"/>
                </a:lnTo>
                <a:lnTo>
                  <a:pt x="579440" y="504009"/>
                </a:lnTo>
                <a:lnTo>
                  <a:pt x="1240972" y="504009"/>
                </a:lnTo>
                <a:lnTo>
                  <a:pt x="1240972" y="447943"/>
                </a:lnTo>
                <a:lnTo>
                  <a:pt x="977276" y="447943"/>
                </a:lnTo>
                <a:lnTo>
                  <a:pt x="977276" y="370656"/>
                </a:lnTo>
                <a:lnTo>
                  <a:pt x="1240972" y="3706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963849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평행 사변형 1">
            <a:extLst>
              <a:ext uri="{FF2B5EF4-FFF2-40B4-BE49-F238E27FC236}">
                <a16:creationId xmlns:a16="http://schemas.microsoft.com/office/drawing/2014/main" id="{1A3CC24C-C6CF-4216-8279-E38EE9E2EB16}"/>
              </a:ext>
            </a:extLst>
          </p:cNvPr>
          <p:cNvSpPr/>
          <p:nvPr userDrawn="1"/>
        </p:nvSpPr>
        <p:spPr>
          <a:xfrm>
            <a:off x="5104466" y="1"/>
            <a:ext cx="7020860" cy="6894513"/>
          </a:xfrm>
          <a:prstGeom prst="parallelogram">
            <a:avLst>
              <a:gd name="adj" fmla="val 39166"/>
            </a:avLst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矩形 4"/>
          <p:cNvSpPr/>
          <p:nvPr userDrawn="1"/>
        </p:nvSpPr>
        <p:spPr>
          <a:xfrm>
            <a:off x="5523857" y="425033"/>
            <a:ext cx="5528110" cy="5841248"/>
          </a:xfrm>
          <a:prstGeom prst="rect">
            <a:avLst/>
          </a:prstGeom>
        </p:spPr>
        <p:txBody>
          <a:bodyPr wrap="square" anchor="ctr" anchorCtr="0">
            <a:noAutofit/>
          </a:bodyPr>
          <a:lstStyle/>
          <a:p>
            <a:r>
              <a:rPr lang="en-US" altLang="zh-TW" sz="60000" dirty="0">
                <a:solidFill>
                  <a:schemeClr val="accent6">
                    <a:lumMod val="20000"/>
                    <a:lumOff val="80000"/>
                  </a:schemeClr>
                </a:solidFill>
                <a:latin typeface="Brush Script MT" panose="03060802040406070304" pitchFamily="66" charset="0"/>
              </a:rPr>
              <a:t>R</a:t>
            </a:r>
            <a:endParaRPr lang="zh-TW" altLang="en-US" sz="60000" dirty="0">
              <a:solidFill>
                <a:schemeClr val="accent6">
                  <a:lumMod val="20000"/>
                  <a:lumOff val="80000"/>
                </a:schemeClr>
              </a:solidFill>
              <a:latin typeface="Brush Script MT" panose="03060802040406070304" pitchFamily="66" charset="0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6362701" y="5612565"/>
            <a:ext cx="3238500" cy="762835"/>
          </a:xfrm>
          <a:prstGeom prst="rect">
            <a:avLst/>
          </a:prstGeom>
        </p:spPr>
        <p:txBody>
          <a:bodyPr wrap="square" anchor="ctr" anchorCtr="0">
            <a:noAutofit/>
          </a:bodyPr>
          <a:lstStyle/>
          <a:p>
            <a:pPr algn="dist"/>
            <a:r>
              <a:rPr lang="en-US" altLang="zh-TW" sz="60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Brush Script MT" panose="03060802040406070304" pitchFamily="66" charset="0"/>
              </a:rPr>
              <a:t>adiation</a:t>
            </a:r>
            <a:endParaRPr lang="zh-TW" altLang="en-US" sz="6000" dirty="0">
              <a:solidFill>
                <a:schemeClr val="accent6">
                  <a:lumMod val="20000"/>
                  <a:lumOff val="80000"/>
                </a:schemeClr>
              </a:solidFill>
              <a:latin typeface="Brush Script MT" panose="030608020404060703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8343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601556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2273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37F98B0-1969-4B0D-B39C-719F77064B5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rc 2">
            <a:extLst>
              <a:ext uri="{FF2B5EF4-FFF2-40B4-BE49-F238E27FC236}">
                <a16:creationId xmlns:a16="http://schemas.microsoft.com/office/drawing/2014/main" id="{A0175121-4C90-40A9-B147-E4149E5190AE}"/>
              </a:ext>
            </a:extLst>
          </p:cNvPr>
          <p:cNvSpPr/>
          <p:nvPr userDrawn="1"/>
        </p:nvSpPr>
        <p:spPr>
          <a:xfrm>
            <a:off x="8301789" y="-866274"/>
            <a:ext cx="4066673" cy="4066673"/>
          </a:xfrm>
          <a:prstGeom prst="arc">
            <a:avLst>
              <a:gd name="adj1" fmla="val 1409913"/>
              <a:gd name="adj2" fmla="val 12880072"/>
            </a:avLst>
          </a:prstGeom>
          <a:ln w="19050">
            <a:solidFill>
              <a:schemeClr val="bg1">
                <a:alpha val="1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5611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7448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94542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C931360-7E41-4248-8AEF-AC858AB643B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29000">
                <a:schemeClr val="accent1">
                  <a:lumMod val="5000"/>
                  <a:lumOff val="95000"/>
                  <a:alpha val="0"/>
                </a:schemeClr>
              </a:gs>
              <a:gs pos="66000">
                <a:schemeClr val="accent1">
                  <a:alpha val="58000"/>
                </a:schemeClr>
              </a:gs>
              <a:gs pos="80000">
                <a:schemeClr val="accent1">
                  <a:alpha val="61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102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339509"/>
            <a:ext cx="12192000" cy="79260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16250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A0E8D5F8-DCBB-4697-978C-9F18383C891F}"/>
              </a:ext>
            </a:extLst>
          </p:cNvPr>
          <p:cNvSpPr/>
          <p:nvPr userDrawn="1"/>
        </p:nvSpPr>
        <p:spPr>
          <a:xfrm>
            <a:off x="0" y="127134"/>
            <a:ext cx="11191164" cy="693262"/>
          </a:xfrm>
          <a:custGeom>
            <a:avLst/>
            <a:gdLst>
              <a:gd name="connsiteX0" fmla="*/ 0 w 11191164"/>
              <a:gd name="connsiteY0" fmla="*/ 0 h 1026038"/>
              <a:gd name="connsiteX1" fmla="*/ 10678145 w 11191164"/>
              <a:gd name="connsiteY1" fmla="*/ 0 h 1026038"/>
              <a:gd name="connsiteX2" fmla="*/ 11191164 w 11191164"/>
              <a:gd name="connsiteY2" fmla="*/ 513019 h 1026038"/>
              <a:gd name="connsiteX3" fmla="*/ 10678145 w 11191164"/>
              <a:gd name="connsiteY3" fmla="*/ 1026038 h 1026038"/>
              <a:gd name="connsiteX4" fmla="*/ 0 w 11191164"/>
              <a:gd name="connsiteY4" fmla="*/ 1026038 h 1026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91164" h="1026038">
                <a:moveTo>
                  <a:pt x="0" y="0"/>
                </a:moveTo>
                <a:lnTo>
                  <a:pt x="10678145" y="0"/>
                </a:lnTo>
                <a:cubicBezTo>
                  <a:pt x="10961478" y="0"/>
                  <a:pt x="11191164" y="229686"/>
                  <a:pt x="11191164" y="513019"/>
                </a:cubicBezTo>
                <a:cubicBezTo>
                  <a:pt x="11191164" y="796352"/>
                  <a:pt x="10961478" y="1026038"/>
                  <a:pt x="10678145" y="1026038"/>
                </a:cubicBezTo>
                <a:lnTo>
                  <a:pt x="0" y="102603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615156" y="179460"/>
            <a:ext cx="9071894" cy="59820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800" b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1FC942A5-2D0D-4483-A217-3F3729323734}"/>
              </a:ext>
            </a:extLst>
          </p:cNvPr>
          <p:cNvSpPr/>
          <p:nvPr userDrawn="1"/>
        </p:nvSpPr>
        <p:spPr>
          <a:xfrm>
            <a:off x="0" y="127133"/>
            <a:ext cx="1384419" cy="693263"/>
          </a:xfrm>
          <a:custGeom>
            <a:avLst/>
            <a:gdLst>
              <a:gd name="connsiteX0" fmla="*/ 5086770 w 5086770"/>
              <a:gd name="connsiteY0" fmla="*/ 1174706 h 3128874"/>
              <a:gd name="connsiteX1" fmla="*/ 5086770 w 5086770"/>
              <a:gd name="connsiteY1" fmla="*/ 1184663 h 3128874"/>
              <a:gd name="connsiteX2" fmla="*/ 5079830 w 5086770"/>
              <a:gd name="connsiteY2" fmla="*/ 1185820 h 3128874"/>
              <a:gd name="connsiteX3" fmla="*/ 5078289 w 5086770"/>
              <a:gd name="connsiteY3" fmla="*/ 1182737 h 3128874"/>
              <a:gd name="connsiteX4" fmla="*/ 5078289 w 5086770"/>
              <a:gd name="connsiteY4" fmla="*/ 1179654 h 3128874"/>
              <a:gd name="connsiteX5" fmla="*/ 1690658 w 5086770"/>
              <a:gd name="connsiteY5" fmla="*/ 810655 h 3128874"/>
              <a:gd name="connsiteX6" fmla="*/ 1349061 w 5086770"/>
              <a:gd name="connsiteY6" fmla="*/ 1934928 h 3128874"/>
              <a:gd name="connsiteX7" fmla="*/ 2035854 w 5086770"/>
              <a:gd name="connsiteY7" fmla="*/ 1934928 h 3128874"/>
              <a:gd name="connsiteX8" fmla="*/ 3765314 w 5086770"/>
              <a:gd name="connsiteY8" fmla="*/ 0 h 3128874"/>
              <a:gd name="connsiteX9" fmla="*/ 4465138 w 5086770"/>
              <a:gd name="connsiteY9" fmla="*/ 0 h 3128874"/>
              <a:gd name="connsiteX10" fmla="*/ 4675955 w 5086770"/>
              <a:gd name="connsiteY10" fmla="*/ 0 h 3128874"/>
              <a:gd name="connsiteX11" fmla="*/ 4659036 w 5086770"/>
              <a:gd name="connsiteY11" fmla="*/ 34412 h 3128874"/>
              <a:gd name="connsiteX12" fmla="*/ 4651327 w 5086770"/>
              <a:gd name="connsiteY12" fmla="*/ 45203 h 3128874"/>
              <a:gd name="connsiteX13" fmla="*/ 4648245 w 5086770"/>
              <a:gd name="connsiteY13" fmla="*/ 51368 h 3128874"/>
              <a:gd name="connsiteX14" fmla="*/ 4483319 w 5086770"/>
              <a:gd name="connsiteY14" fmla="*/ 361184 h 3128874"/>
              <a:gd name="connsiteX15" fmla="*/ 4480236 w 5086770"/>
              <a:gd name="connsiteY15" fmla="*/ 373515 h 3128874"/>
              <a:gd name="connsiteX16" fmla="*/ 4474071 w 5086770"/>
              <a:gd name="connsiteY16" fmla="*/ 398176 h 3128874"/>
              <a:gd name="connsiteX17" fmla="*/ 4450950 w 5086770"/>
              <a:gd name="connsiteY17" fmla="*/ 498367 h 3128874"/>
              <a:gd name="connsiteX18" fmla="*/ 4440161 w 5086770"/>
              <a:gd name="connsiteY18" fmla="*/ 527652 h 3128874"/>
              <a:gd name="connsiteX19" fmla="*/ 4441700 w 5086770"/>
              <a:gd name="connsiteY19" fmla="*/ 539983 h 3128874"/>
              <a:gd name="connsiteX20" fmla="*/ 4437078 w 5086770"/>
              <a:gd name="connsiteY20" fmla="*/ 561562 h 3128874"/>
              <a:gd name="connsiteX21" fmla="*/ 4433995 w 5086770"/>
              <a:gd name="connsiteY21" fmla="*/ 576976 h 3128874"/>
              <a:gd name="connsiteX22" fmla="*/ 4433994 w 5086770"/>
              <a:gd name="connsiteY22" fmla="*/ 578519 h 3128874"/>
              <a:gd name="connsiteX23" fmla="*/ 4413956 w 5086770"/>
              <a:gd name="connsiteY23" fmla="*/ 797393 h 3128874"/>
              <a:gd name="connsiteX24" fmla="*/ 4438619 w 5086770"/>
              <a:gd name="connsiteY24" fmla="*/ 996230 h 3128874"/>
              <a:gd name="connsiteX25" fmla="*/ 4433995 w 5086770"/>
              <a:gd name="connsiteY25" fmla="*/ 1016268 h 3128874"/>
              <a:gd name="connsiteX26" fmla="*/ 4435536 w 5086770"/>
              <a:gd name="connsiteY26" fmla="*/ 1025517 h 3128874"/>
              <a:gd name="connsiteX27" fmla="*/ 4437078 w 5086770"/>
              <a:gd name="connsiteY27" fmla="*/ 1027057 h 3128874"/>
              <a:gd name="connsiteX28" fmla="*/ 4432452 w 5086770"/>
              <a:gd name="connsiteY28" fmla="*/ 1048636 h 3128874"/>
              <a:gd name="connsiteX29" fmla="*/ 4413956 w 5086770"/>
              <a:gd name="connsiteY29" fmla="*/ 1085630 h 3128874"/>
              <a:gd name="connsiteX30" fmla="*/ 4196623 w 5086770"/>
              <a:gd name="connsiteY30" fmla="*/ 1389280 h 3128874"/>
              <a:gd name="connsiteX31" fmla="*/ 4085645 w 5086770"/>
              <a:gd name="connsiteY31" fmla="*/ 1597365 h 3128874"/>
              <a:gd name="connsiteX32" fmla="*/ 4216661 w 5086770"/>
              <a:gd name="connsiteY32" fmla="*/ 1697556 h 3128874"/>
              <a:gd name="connsiteX33" fmla="*/ 4250571 w 5086770"/>
              <a:gd name="connsiteY33" fmla="*/ 1811617 h 3128874"/>
              <a:gd name="connsiteX34" fmla="*/ 4173502 w 5086770"/>
              <a:gd name="connsiteY34" fmla="*/ 1888685 h 3128874"/>
              <a:gd name="connsiteX35" fmla="*/ 4213578 w 5086770"/>
              <a:gd name="connsiteY35" fmla="*/ 2022784 h 3128874"/>
              <a:gd name="connsiteX36" fmla="*/ 4347678 w 5086770"/>
              <a:gd name="connsiteY36" fmla="*/ 2090605 h 3128874"/>
              <a:gd name="connsiteX37" fmla="*/ 4233616 w 5086770"/>
              <a:gd name="connsiteY37" fmla="*/ 2138388 h 3128874"/>
              <a:gd name="connsiteX38" fmla="*/ 4227451 w 5086770"/>
              <a:gd name="connsiteY38" fmla="*/ 2258616 h 3128874"/>
              <a:gd name="connsiteX39" fmla="*/ 4350761 w 5086770"/>
              <a:gd name="connsiteY39" fmla="*/ 2320270 h 3128874"/>
              <a:gd name="connsiteX40" fmla="*/ 4333805 w 5086770"/>
              <a:gd name="connsiteY40" fmla="*/ 2462077 h 3128874"/>
              <a:gd name="connsiteX41" fmla="*/ 4467905 w 5086770"/>
              <a:gd name="connsiteY41" fmla="*/ 2719486 h 3128874"/>
              <a:gd name="connsiteX42" fmla="*/ 4800655 w 5086770"/>
              <a:gd name="connsiteY42" fmla="*/ 2748491 h 3128874"/>
              <a:gd name="connsiteX43" fmla="*/ 4838191 w 5086770"/>
              <a:gd name="connsiteY43" fmla="*/ 2744074 h 3128874"/>
              <a:gd name="connsiteX44" fmla="*/ 4863823 w 5086770"/>
              <a:gd name="connsiteY44" fmla="*/ 2765476 h 3128874"/>
              <a:gd name="connsiteX45" fmla="*/ 4934321 w 5086770"/>
              <a:gd name="connsiteY45" fmla="*/ 2911083 h 3128874"/>
              <a:gd name="connsiteX46" fmla="*/ 4964162 w 5086770"/>
              <a:gd name="connsiteY46" fmla="*/ 3074402 h 3128874"/>
              <a:gd name="connsiteX47" fmla="*/ 4967647 w 5086770"/>
              <a:gd name="connsiteY47" fmla="*/ 3128874 h 3128874"/>
              <a:gd name="connsiteX48" fmla="*/ 4465138 w 5086770"/>
              <a:gd name="connsiteY48" fmla="*/ 3128874 h 3128874"/>
              <a:gd name="connsiteX49" fmla="*/ 4465138 w 5086770"/>
              <a:gd name="connsiteY49" fmla="*/ 3127460 h 3128874"/>
              <a:gd name="connsiteX50" fmla="*/ 3765314 w 5086770"/>
              <a:gd name="connsiteY50" fmla="*/ 3127460 h 3128874"/>
              <a:gd name="connsiteX51" fmla="*/ 1175459 w 5086770"/>
              <a:gd name="connsiteY51" fmla="*/ 0 h 3128874"/>
              <a:gd name="connsiteX52" fmla="*/ 2229594 w 5086770"/>
              <a:gd name="connsiteY52" fmla="*/ 0 h 3128874"/>
              <a:gd name="connsiteX53" fmla="*/ 3404781 w 5086770"/>
              <a:gd name="connsiteY53" fmla="*/ 3127460 h 3128874"/>
              <a:gd name="connsiteX54" fmla="*/ 2392789 w 5086770"/>
              <a:gd name="connsiteY54" fmla="*/ 3127460 h 3128874"/>
              <a:gd name="connsiteX55" fmla="*/ 2236317 w 5086770"/>
              <a:gd name="connsiteY55" fmla="*/ 2611186 h 3128874"/>
              <a:gd name="connsiteX56" fmla="*/ 1139165 w 5086770"/>
              <a:gd name="connsiteY56" fmla="*/ 2611186 h 3128874"/>
              <a:gd name="connsiteX57" fmla="*/ 986721 w 5086770"/>
              <a:gd name="connsiteY57" fmla="*/ 3127460 h 3128874"/>
              <a:gd name="connsiteX58" fmla="*/ 0 w 5086770"/>
              <a:gd name="connsiteY58" fmla="*/ 3127460 h 3128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5086770" h="3128874">
                <a:moveTo>
                  <a:pt x="5086770" y="1174706"/>
                </a:moveTo>
                <a:lnTo>
                  <a:pt x="5086770" y="1184663"/>
                </a:lnTo>
                <a:lnTo>
                  <a:pt x="5079830" y="1185820"/>
                </a:lnTo>
                <a:cubicBezTo>
                  <a:pt x="5079829" y="1184277"/>
                  <a:pt x="5078289" y="1184277"/>
                  <a:pt x="5078289" y="1182737"/>
                </a:cubicBezTo>
                <a:lnTo>
                  <a:pt x="5078289" y="1179654"/>
                </a:lnTo>
                <a:close/>
                <a:moveTo>
                  <a:pt x="1690658" y="810655"/>
                </a:moveTo>
                <a:lnTo>
                  <a:pt x="1349061" y="1934928"/>
                </a:lnTo>
                <a:lnTo>
                  <a:pt x="2035854" y="1934928"/>
                </a:lnTo>
                <a:close/>
                <a:moveTo>
                  <a:pt x="3765314" y="0"/>
                </a:moveTo>
                <a:lnTo>
                  <a:pt x="4465138" y="0"/>
                </a:lnTo>
                <a:lnTo>
                  <a:pt x="4675955" y="0"/>
                </a:lnTo>
                <a:lnTo>
                  <a:pt x="4659036" y="34412"/>
                </a:lnTo>
                <a:cubicBezTo>
                  <a:pt x="4655952" y="37496"/>
                  <a:pt x="4652870" y="40578"/>
                  <a:pt x="4651327" y="45203"/>
                </a:cubicBezTo>
                <a:cubicBezTo>
                  <a:pt x="4649787" y="48285"/>
                  <a:pt x="4649788" y="49827"/>
                  <a:pt x="4648245" y="51368"/>
                </a:cubicBezTo>
                <a:cubicBezTo>
                  <a:pt x="4632831" y="72947"/>
                  <a:pt x="4528018" y="224002"/>
                  <a:pt x="4483319" y="361184"/>
                </a:cubicBezTo>
                <a:cubicBezTo>
                  <a:pt x="4481777" y="365808"/>
                  <a:pt x="4480236" y="368891"/>
                  <a:pt x="4480236" y="373515"/>
                </a:cubicBezTo>
                <a:cubicBezTo>
                  <a:pt x="4478694" y="381223"/>
                  <a:pt x="4475612" y="390471"/>
                  <a:pt x="4474071" y="398176"/>
                </a:cubicBezTo>
                <a:cubicBezTo>
                  <a:pt x="4466362" y="432087"/>
                  <a:pt x="4458657" y="465997"/>
                  <a:pt x="4450950" y="498367"/>
                </a:cubicBezTo>
                <a:cubicBezTo>
                  <a:pt x="4444783" y="506073"/>
                  <a:pt x="4440160" y="516863"/>
                  <a:pt x="4440161" y="527652"/>
                </a:cubicBezTo>
                <a:cubicBezTo>
                  <a:pt x="4440160" y="532277"/>
                  <a:pt x="4440160" y="535360"/>
                  <a:pt x="4441700" y="539983"/>
                </a:cubicBezTo>
                <a:cubicBezTo>
                  <a:pt x="4440161" y="547691"/>
                  <a:pt x="4438618" y="555397"/>
                  <a:pt x="4437078" y="561562"/>
                </a:cubicBezTo>
                <a:cubicBezTo>
                  <a:pt x="4435535" y="566187"/>
                  <a:pt x="4433995" y="570810"/>
                  <a:pt x="4433995" y="576976"/>
                </a:cubicBezTo>
                <a:cubicBezTo>
                  <a:pt x="4433995" y="576976"/>
                  <a:pt x="4433994" y="578519"/>
                  <a:pt x="4433994" y="578519"/>
                </a:cubicBezTo>
                <a:cubicBezTo>
                  <a:pt x="4417039" y="674083"/>
                  <a:pt x="4407790" y="755776"/>
                  <a:pt x="4413956" y="797393"/>
                </a:cubicBezTo>
                <a:cubicBezTo>
                  <a:pt x="4421664" y="846717"/>
                  <a:pt x="4440160" y="929951"/>
                  <a:pt x="4438619" y="996230"/>
                </a:cubicBezTo>
                <a:cubicBezTo>
                  <a:pt x="4435535" y="1002395"/>
                  <a:pt x="4433995" y="1008560"/>
                  <a:pt x="4433995" y="1016268"/>
                </a:cubicBezTo>
                <a:cubicBezTo>
                  <a:pt x="4433995" y="1019351"/>
                  <a:pt x="4435536" y="1022434"/>
                  <a:pt x="4435536" y="1025517"/>
                </a:cubicBezTo>
                <a:cubicBezTo>
                  <a:pt x="4435536" y="1025517"/>
                  <a:pt x="4435535" y="1027057"/>
                  <a:pt x="4437078" y="1027057"/>
                </a:cubicBezTo>
                <a:cubicBezTo>
                  <a:pt x="4435536" y="1034764"/>
                  <a:pt x="4433994" y="1042471"/>
                  <a:pt x="4432452" y="1048636"/>
                </a:cubicBezTo>
                <a:lnTo>
                  <a:pt x="4413956" y="1085630"/>
                </a:lnTo>
                <a:cubicBezTo>
                  <a:pt x="4369257" y="1164240"/>
                  <a:pt x="4258278" y="1339957"/>
                  <a:pt x="4196623" y="1389280"/>
                </a:cubicBezTo>
                <a:cubicBezTo>
                  <a:pt x="4128802" y="1441687"/>
                  <a:pt x="4062523" y="1538793"/>
                  <a:pt x="4085645" y="1597365"/>
                </a:cubicBezTo>
                <a:cubicBezTo>
                  <a:pt x="4119555" y="1660562"/>
                  <a:pt x="4181210" y="1688307"/>
                  <a:pt x="4216661" y="1697556"/>
                </a:cubicBezTo>
                <a:cubicBezTo>
                  <a:pt x="4252112" y="1706804"/>
                  <a:pt x="4275233" y="1779247"/>
                  <a:pt x="4250571" y="1811617"/>
                </a:cubicBezTo>
                <a:cubicBezTo>
                  <a:pt x="4225909" y="1843985"/>
                  <a:pt x="4187375" y="1853233"/>
                  <a:pt x="4173502" y="1888685"/>
                </a:cubicBezTo>
                <a:cubicBezTo>
                  <a:pt x="4159630" y="1924137"/>
                  <a:pt x="4153465" y="1998123"/>
                  <a:pt x="4213578" y="2022784"/>
                </a:cubicBezTo>
                <a:cubicBezTo>
                  <a:pt x="4259818" y="2041281"/>
                  <a:pt x="4349219" y="2081356"/>
                  <a:pt x="4347678" y="2090605"/>
                </a:cubicBezTo>
                <a:cubicBezTo>
                  <a:pt x="4346136" y="2099853"/>
                  <a:pt x="4250570" y="2107561"/>
                  <a:pt x="4233616" y="2138388"/>
                </a:cubicBezTo>
                <a:cubicBezTo>
                  <a:pt x="4216660" y="2169216"/>
                  <a:pt x="4204330" y="2220080"/>
                  <a:pt x="4227451" y="2258616"/>
                </a:cubicBezTo>
                <a:cubicBezTo>
                  <a:pt x="4250571" y="2297149"/>
                  <a:pt x="4332264" y="2292526"/>
                  <a:pt x="4350761" y="2320270"/>
                </a:cubicBezTo>
                <a:cubicBezTo>
                  <a:pt x="4381588" y="2371135"/>
                  <a:pt x="4358466" y="2378843"/>
                  <a:pt x="4333805" y="2462077"/>
                </a:cubicBezTo>
                <a:cubicBezTo>
                  <a:pt x="4306060" y="2551476"/>
                  <a:pt x="4302977" y="2650125"/>
                  <a:pt x="4467905" y="2719486"/>
                </a:cubicBezTo>
                <a:cubicBezTo>
                  <a:pt x="4562314" y="2758983"/>
                  <a:pt x="4694054" y="2758743"/>
                  <a:pt x="4800655" y="2748491"/>
                </a:cubicBezTo>
                <a:lnTo>
                  <a:pt x="4838191" y="2744074"/>
                </a:lnTo>
                <a:lnTo>
                  <a:pt x="4863823" y="2765476"/>
                </a:lnTo>
                <a:cubicBezTo>
                  <a:pt x="4895578" y="2799449"/>
                  <a:pt x="4917344" y="2847230"/>
                  <a:pt x="4934321" y="2911083"/>
                </a:cubicBezTo>
                <a:cubicBezTo>
                  <a:pt x="4945640" y="2953651"/>
                  <a:pt x="4957371" y="3013267"/>
                  <a:pt x="4964162" y="3074402"/>
                </a:cubicBezTo>
                <a:lnTo>
                  <a:pt x="4967647" y="3128874"/>
                </a:lnTo>
                <a:lnTo>
                  <a:pt x="4465138" y="3128874"/>
                </a:lnTo>
                <a:lnTo>
                  <a:pt x="4465138" y="3127460"/>
                </a:lnTo>
                <a:lnTo>
                  <a:pt x="3765314" y="3127460"/>
                </a:lnTo>
                <a:close/>
                <a:moveTo>
                  <a:pt x="1175459" y="0"/>
                </a:moveTo>
                <a:lnTo>
                  <a:pt x="2229594" y="0"/>
                </a:lnTo>
                <a:lnTo>
                  <a:pt x="3404781" y="3127460"/>
                </a:lnTo>
                <a:lnTo>
                  <a:pt x="2392789" y="3127460"/>
                </a:lnTo>
                <a:lnTo>
                  <a:pt x="2236317" y="2611186"/>
                </a:lnTo>
                <a:lnTo>
                  <a:pt x="1139165" y="2611186"/>
                </a:lnTo>
                <a:lnTo>
                  <a:pt x="986721" y="3127460"/>
                </a:lnTo>
                <a:lnTo>
                  <a:pt x="0" y="31274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01515AE-4193-4204-AAE3-28BCF655ED34}"/>
              </a:ext>
            </a:extLst>
          </p:cNvPr>
          <p:cNvSpPr/>
          <p:nvPr userDrawn="1"/>
        </p:nvSpPr>
        <p:spPr>
          <a:xfrm>
            <a:off x="11288971" y="127134"/>
            <a:ext cx="903029" cy="693262"/>
          </a:xfrm>
          <a:custGeom>
            <a:avLst/>
            <a:gdLst>
              <a:gd name="connsiteX0" fmla="*/ 513019 w 903029"/>
              <a:gd name="connsiteY0" fmla="*/ 0 h 1026038"/>
              <a:gd name="connsiteX1" fmla="*/ 903029 w 903029"/>
              <a:gd name="connsiteY1" fmla="*/ 0 h 1026038"/>
              <a:gd name="connsiteX2" fmla="*/ 903029 w 903029"/>
              <a:gd name="connsiteY2" fmla="*/ 1026038 h 1026038"/>
              <a:gd name="connsiteX3" fmla="*/ 513019 w 903029"/>
              <a:gd name="connsiteY3" fmla="*/ 1026038 h 1026038"/>
              <a:gd name="connsiteX4" fmla="*/ 0 w 903029"/>
              <a:gd name="connsiteY4" fmla="*/ 513019 h 1026038"/>
              <a:gd name="connsiteX5" fmla="*/ 513019 w 903029"/>
              <a:gd name="connsiteY5" fmla="*/ 0 h 1026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3029" h="1026038">
                <a:moveTo>
                  <a:pt x="513019" y="0"/>
                </a:moveTo>
                <a:lnTo>
                  <a:pt x="903029" y="0"/>
                </a:lnTo>
                <a:lnTo>
                  <a:pt x="903029" y="1026038"/>
                </a:lnTo>
                <a:lnTo>
                  <a:pt x="513019" y="1026038"/>
                </a:lnTo>
                <a:cubicBezTo>
                  <a:pt x="229686" y="1026038"/>
                  <a:pt x="0" y="796352"/>
                  <a:pt x="0" y="513019"/>
                </a:cubicBezTo>
                <a:cubicBezTo>
                  <a:pt x="0" y="229686"/>
                  <a:pt x="229686" y="0"/>
                  <a:pt x="513019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2876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6BEAFC25-821F-477D-B4DA-EF0E26AE084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Sent to Back</a:t>
            </a:r>
            <a:endParaRPr lang="ko-KR" altLang="en-US" dirty="0"/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2C30C39C-AAA9-4761-B982-E964F936EA3C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1032695" y="1988366"/>
            <a:ext cx="2444297" cy="2444297"/>
          </a:xfrm>
          <a:prstGeom prst="ellipse">
            <a:avLst/>
          </a:prstGeom>
          <a:solidFill>
            <a:schemeClr val="bg1">
              <a:lumMod val="95000"/>
            </a:schemeClr>
          </a:solidFill>
          <a:ln w="15875">
            <a:noFill/>
          </a:ln>
          <a:effectLst>
            <a:innerShdw blurRad="114300">
              <a:schemeClr val="bg1"/>
            </a:innerShdw>
          </a:effectLst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Bring to Front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32218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04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iming>
    <p:tnLst>
      <p:par>
        <p:cTn id="1" dur="indefinite" restart="never" nodeType="tmRoot"/>
      </p:par>
    </p:tnLst>
  </p:timing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017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9" r:id="rId2"/>
    <p:sldLayoutId id="2147483736" r:id="rId3"/>
    <p:sldLayoutId id="2147483740" r:id="rId4"/>
    <p:sldLayoutId id="2147483741" r:id="rId5"/>
    <p:sldLayoutId id="2147483742" r:id="rId6"/>
    <p:sldLayoutId id="2147483738" r:id="rId7"/>
    <p:sldLayoutId id="2147483743" r:id="rId8"/>
    <p:sldLayoutId id="2147483745" r:id="rId9"/>
    <p:sldLayoutId id="2147483747" r:id="rId10"/>
    <p:sldLayoutId id="2147483746" r:id="rId11"/>
    <p:sldLayoutId id="2147483744" r:id="rId12"/>
    <p:sldLayoutId id="2147483749" r:id="rId13"/>
  </p:sldLayoutIdLst>
  <p:timing>
    <p:tnLst>
      <p:par>
        <p:cTn id="1" dur="indefinite" restart="never" nodeType="tmRoot"/>
      </p:par>
    </p:tnLst>
  </p:timing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517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9174F3A-7620-4DE2-9BA3-9D1F85292000}"/>
              </a:ext>
            </a:extLst>
          </p:cNvPr>
          <p:cNvSpPr/>
          <p:nvPr/>
        </p:nvSpPr>
        <p:spPr>
          <a:xfrm>
            <a:off x="683702" y="661576"/>
            <a:ext cx="4882211" cy="10156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TW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02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1BB8B67-E3A8-453A-BFF8-6BA26FA380A4}"/>
              </a:ext>
            </a:extLst>
          </p:cNvPr>
          <p:cNvSpPr/>
          <p:nvPr/>
        </p:nvSpPr>
        <p:spPr>
          <a:xfrm>
            <a:off x="383617" y="1816493"/>
            <a:ext cx="518229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輻射有害嗎？</a:t>
            </a:r>
          </a:p>
          <a:p>
            <a:pPr algn="ctr">
              <a:lnSpc>
                <a:spcPct val="150000"/>
              </a:lnSpc>
            </a:pPr>
            <a:r>
              <a:rPr lang="en-US" altLang="zh-TW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--</a:t>
            </a:r>
            <a:r>
              <a:rPr lang="zh-TW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從</a:t>
            </a:r>
            <a:r>
              <a:rPr lang="zh-TW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細胞、</a:t>
            </a:r>
            <a:r>
              <a:rPr lang="en-US" altLang="zh-TW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DNA</a:t>
            </a:r>
            <a:r>
              <a:rPr lang="zh-TW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與自由基談起</a:t>
            </a:r>
          </a:p>
        </p:txBody>
      </p:sp>
    </p:spTree>
    <p:extLst>
      <p:ext uri="{BB962C8B-B14F-4D97-AF65-F5344CB8AC3E}">
        <p14:creationId xmlns:p14="http://schemas.microsoft.com/office/powerpoint/2010/main" val="610282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TW" dirty="0" smtClean="0"/>
              <a:t>2-2-2  </a:t>
            </a:r>
            <a:r>
              <a:rPr lang="zh-TW" altLang="en-US" dirty="0"/>
              <a:t>生物體的基本構造－</a:t>
            </a:r>
            <a:r>
              <a:rPr lang="zh-TW" altLang="en-US" sz="2800" dirty="0"/>
              <a:t>遺傳物質與染色體</a:t>
            </a:r>
          </a:p>
        </p:txBody>
      </p:sp>
      <p:sp>
        <p:nvSpPr>
          <p:cNvPr id="3" name="矩形 2"/>
          <p:cNvSpPr/>
          <p:nvPr/>
        </p:nvSpPr>
        <p:spPr>
          <a:xfrm>
            <a:off x="556953" y="1241777"/>
            <a:ext cx="5962725" cy="4242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TW" altLang="en-US" sz="32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 遺傳</a:t>
            </a:r>
            <a:r>
              <a:rPr lang="zh-TW" altLang="en-US" sz="32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物質與染色體</a:t>
            </a:r>
            <a:endParaRPr lang="en-US" altLang="zh-TW" sz="3200" b="1" dirty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  <a:p>
            <a:pPr marL="361950">
              <a:lnSpc>
                <a:spcPts val="3800"/>
              </a:lnSpc>
            </a:pPr>
            <a:r>
              <a:rPr lang="zh-TW" altLang="en-US" sz="2800" b="1" dirty="0">
                <a:solidFill>
                  <a:schemeClr val="accent4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構成遺傳物質的基本分子是 </a:t>
            </a:r>
            <a:r>
              <a:rPr lang="en-US" altLang="zh-TW" sz="2800" b="1" dirty="0" smtClean="0">
                <a:solidFill>
                  <a:schemeClr val="accent4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DNA</a:t>
            </a:r>
            <a:r>
              <a:rPr lang="zh-TW" altLang="en-US" sz="2800" b="1" dirty="0" smtClean="0">
                <a:solidFill>
                  <a:schemeClr val="accent4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。</a:t>
            </a: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它</a:t>
            </a:r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是由</a:t>
            </a:r>
            <a:r>
              <a:rPr lang="zh-TW" altLang="en-US" sz="2800" b="1" u="sng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磷酸</a:t>
            </a:r>
            <a:r>
              <a:rPr lang="en-US" altLang="zh-TW" sz="2800" b="1" u="sng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(P)</a:t>
            </a:r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、</a:t>
            </a:r>
            <a:r>
              <a:rPr lang="zh-TW" altLang="en-US" sz="2800" b="1" u="sng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五碳糖</a:t>
            </a:r>
            <a:r>
              <a:rPr lang="en-US" altLang="zh-TW" sz="28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(S)</a:t>
            </a: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及</a:t>
            </a:r>
            <a:r>
              <a:rPr lang="zh-TW" altLang="en-US" sz="2800" b="1" u="sng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鹽</a:t>
            </a:r>
            <a:r>
              <a:rPr lang="zh-TW" altLang="en-US" sz="2800" b="1" u="sng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基</a:t>
            </a:r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所組成的大分子構造</a:t>
            </a: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。</a:t>
            </a:r>
            <a:r>
              <a:rPr lang="zh-TW" altLang="en-US" sz="2800" b="1" u="sng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鹽</a:t>
            </a:r>
            <a:r>
              <a:rPr lang="zh-TW" altLang="en-US" sz="2800" b="1" u="sng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基</a:t>
            </a:r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共有四</a:t>
            </a: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種，包含：</a:t>
            </a:r>
            <a:r>
              <a:rPr lang="zh-TW" altLang="en-US" sz="2800" b="1" u="sng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腺嘌呤</a:t>
            </a:r>
            <a:r>
              <a:rPr lang="en-US" altLang="zh-TW" sz="2800" b="1" u="sng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(Adenine, </a:t>
            </a:r>
            <a:r>
              <a:rPr lang="en-US" altLang="zh-TW" sz="2800" b="1" u="sng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A</a:t>
            </a:r>
            <a:r>
              <a:rPr lang="en-US" altLang="zh-TW" sz="2800" b="1" u="sng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、</a:t>
            </a:r>
            <a:r>
              <a:rPr lang="zh-TW" altLang="en-US" sz="2800" b="1" u="sng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胸</a:t>
            </a:r>
            <a:r>
              <a:rPr lang="zh-TW" altLang="en-US" sz="2800" b="1" u="sng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腺嘧啶</a:t>
            </a:r>
            <a:r>
              <a:rPr lang="en-US" altLang="zh-TW" sz="2800" b="1" u="sng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(Thymine, </a:t>
            </a:r>
            <a:r>
              <a:rPr lang="en-US" altLang="zh-TW" sz="2800" b="1" u="sng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T</a:t>
            </a:r>
            <a:r>
              <a:rPr lang="en-US" altLang="zh-TW" sz="28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、</a:t>
            </a:r>
            <a:endParaRPr lang="en-US" altLang="zh-TW" sz="2800" b="1" dirty="0" smtClean="0"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  <a:p>
            <a:pPr marL="361950">
              <a:lnSpc>
                <a:spcPts val="3800"/>
              </a:lnSpc>
            </a:pPr>
            <a:r>
              <a:rPr lang="zh-TW" altLang="en-US" sz="2800" b="1" u="sng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鳥</a:t>
            </a:r>
            <a:r>
              <a:rPr lang="zh-TW" altLang="en-US" sz="2800" b="1" u="sng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糞嘌呤</a:t>
            </a:r>
            <a:r>
              <a:rPr lang="en-US" altLang="zh-TW" sz="2800" b="1" u="sng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(Guanine, </a:t>
            </a:r>
            <a:r>
              <a:rPr lang="en-US" altLang="zh-TW" sz="2800" b="1" u="sng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G</a:t>
            </a:r>
            <a:r>
              <a:rPr lang="en-US" altLang="zh-TW" sz="28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及</a:t>
            </a:r>
            <a:endParaRPr lang="en-US" altLang="zh-TW" sz="2800" b="1" dirty="0" smtClean="0"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  <a:p>
            <a:pPr marL="361950">
              <a:lnSpc>
                <a:spcPts val="3800"/>
              </a:lnSpc>
            </a:pPr>
            <a:r>
              <a:rPr lang="zh-TW" altLang="en-US" sz="2800" b="1" u="sng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胞</a:t>
            </a:r>
            <a:r>
              <a:rPr lang="zh-TW" altLang="en-US" sz="2800" b="1" u="sng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嘧啶</a:t>
            </a:r>
            <a:r>
              <a:rPr lang="en-US" altLang="zh-TW" sz="2800" b="1" u="sng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(Cytosine, </a:t>
            </a:r>
            <a:r>
              <a:rPr lang="en-US" altLang="zh-TW" sz="2800" b="1" u="sng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C</a:t>
            </a:r>
            <a:r>
              <a:rPr lang="en-US" altLang="zh-TW" sz="2800" b="1" u="sng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28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。</a:t>
            </a:r>
            <a:endParaRPr lang="zh-TW" altLang="en-US" sz="2800" b="1" dirty="0">
              <a:solidFill>
                <a:schemeClr val="accent4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6592711" y="5949244"/>
            <a:ext cx="4856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圖片來</a:t>
            </a:r>
            <a:r>
              <a:rPr lang="zh-TW" altLang="en-US" sz="14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源</a:t>
            </a:r>
            <a:r>
              <a:rPr lang="zh-TW" altLang="en-US" sz="14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TW" sz="14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http://highscope.ch.ntu.edu.tw/wordpress/?</a:t>
            </a:r>
            <a:r>
              <a:rPr lang="en-US" altLang="zh-TW" sz="14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p=2887</a:t>
            </a:r>
            <a:endParaRPr lang="zh-TW" altLang="en-US" sz="1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8" name="Picture 4" descr="http://highscope.ch.ntu.edu.tw/wordpress/wp-content/uploads/2010/06/DNA%E7%9A%84%E7%B5%90%E6%A7%8B%EF%BC%88DNA-Structure%EF%BC%89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996" y="1241777"/>
            <a:ext cx="4518738" cy="4707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6035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/>
          <p:cNvSpPr>
            <a:spLocks noGrp="1"/>
          </p:cNvSpPr>
          <p:nvPr>
            <p:ph type="body" sz="quarter" idx="10"/>
          </p:nvPr>
        </p:nvSpPr>
        <p:spPr>
          <a:xfrm>
            <a:off x="1491330" y="179460"/>
            <a:ext cx="9462419" cy="598207"/>
          </a:xfrm>
        </p:spPr>
        <p:txBody>
          <a:bodyPr/>
          <a:lstStyle/>
          <a:p>
            <a:r>
              <a:rPr lang="en-US" altLang="zh-TW" dirty="0" smtClean="0"/>
              <a:t>2-2-2  </a:t>
            </a:r>
            <a:r>
              <a:rPr lang="zh-TW" altLang="en-US" dirty="0"/>
              <a:t>生物體的基本構造－</a:t>
            </a:r>
            <a:r>
              <a:rPr lang="zh-TW" altLang="en-US" sz="2800" dirty="0"/>
              <a:t>遺傳物質與</a:t>
            </a:r>
            <a:r>
              <a:rPr lang="zh-TW" altLang="en-US" sz="2800" dirty="0" smtClean="0"/>
              <a:t>染色體</a:t>
            </a:r>
            <a:r>
              <a:rPr lang="en-US" altLang="zh-TW" sz="2400" dirty="0" smtClean="0"/>
              <a:t>(</a:t>
            </a:r>
            <a:r>
              <a:rPr lang="zh-TW" altLang="en-US" sz="2400" dirty="0" smtClean="0"/>
              <a:t>續</a:t>
            </a:r>
            <a:r>
              <a:rPr lang="en-US" altLang="zh-TW" sz="2400" dirty="0" smtClean="0"/>
              <a:t>)</a:t>
            </a:r>
            <a:endParaRPr lang="zh-TW" altLang="en-US" sz="2400" dirty="0"/>
          </a:p>
        </p:txBody>
      </p:sp>
      <p:sp>
        <p:nvSpPr>
          <p:cNvPr id="3" name="矩形 2"/>
          <p:cNvSpPr/>
          <p:nvPr/>
        </p:nvSpPr>
        <p:spPr>
          <a:xfrm>
            <a:off x="1038578" y="1205180"/>
            <a:ext cx="1020515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TW" altLang="en-US" sz="28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 遺傳</a:t>
            </a:r>
            <a:r>
              <a:rPr lang="zh-TW" altLang="en-US" sz="28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物質與染色</a:t>
            </a:r>
            <a:r>
              <a:rPr lang="zh-TW" altLang="en-US" sz="26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體</a:t>
            </a:r>
            <a:endParaRPr lang="en-US" altLang="zh-TW" sz="2600" b="1" dirty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  <a:p>
            <a:pPr marL="361950">
              <a:lnSpc>
                <a:spcPct val="150000"/>
              </a:lnSpc>
            </a:pPr>
            <a:r>
              <a:rPr lang="en-US" altLang="zh-TW" sz="28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DNA</a:t>
            </a:r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與某些組織蛋白結合成為</a:t>
            </a:r>
            <a:r>
              <a:rPr lang="zh-TW" altLang="en-US" sz="2800" b="1" u="sng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染色體</a:t>
            </a:r>
            <a:r>
              <a:rPr lang="en-US" altLang="zh-TW" sz="2800" b="1" u="sng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(chromosome)</a:t>
            </a: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，</a:t>
            </a:r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染色體在進行</a:t>
            </a:r>
            <a:r>
              <a:rPr lang="zh-TW" altLang="en-US" sz="2800" b="1" u="sng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有絲分裂</a:t>
            </a:r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時會複製一倍，當細胞一分為二時，子細胞可得與母細胞</a:t>
            </a: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完成</a:t>
            </a:r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相同質與量的染色體。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1975556" y="6254044"/>
            <a:ext cx="54928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圖片來</a:t>
            </a:r>
            <a:r>
              <a:rPr lang="zh-TW" altLang="en-US" sz="14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源</a:t>
            </a:r>
            <a:r>
              <a:rPr lang="zh-TW" altLang="en-US" sz="14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TW" sz="14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https://zh.wikipedia.org/wiki/%</a:t>
            </a:r>
            <a:r>
              <a:rPr lang="en-US" altLang="zh-TW" sz="14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E6%9C%A3%82</a:t>
            </a:r>
            <a:endParaRPr lang="zh-TW" altLang="en-US" sz="1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9" name="Picture 2" descr="https://upload.wikimedia.org/wikipedia/commons/thumb/e/e0/Major_events_in_mitosis.svg/410px-Major_events_in_mitosis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556" y="3882835"/>
            <a:ext cx="8111419" cy="2267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756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/>
          <p:cNvSpPr>
            <a:spLocks noGrp="1"/>
          </p:cNvSpPr>
          <p:nvPr>
            <p:ph type="body" sz="quarter" idx="10"/>
          </p:nvPr>
        </p:nvSpPr>
        <p:spPr>
          <a:xfrm>
            <a:off x="1491330" y="179460"/>
            <a:ext cx="9462419" cy="598207"/>
          </a:xfrm>
        </p:spPr>
        <p:txBody>
          <a:bodyPr/>
          <a:lstStyle/>
          <a:p>
            <a:r>
              <a:rPr lang="en-US" altLang="zh-TW" dirty="0" smtClean="0"/>
              <a:t>2-2-3  </a:t>
            </a:r>
            <a:r>
              <a:rPr lang="zh-TW" altLang="en-US" dirty="0"/>
              <a:t>生物體的基本構造</a:t>
            </a:r>
            <a:r>
              <a:rPr lang="zh-TW" altLang="en-US" dirty="0" smtClean="0"/>
              <a:t>－</a:t>
            </a:r>
            <a:r>
              <a:rPr lang="zh-TW" altLang="en-US" sz="3200" dirty="0"/>
              <a:t>細胞的</a:t>
            </a:r>
            <a:r>
              <a:rPr lang="zh-TW" altLang="en-US" sz="3200" dirty="0" smtClean="0"/>
              <a:t>生命週期</a:t>
            </a:r>
            <a:r>
              <a:rPr lang="en-US" altLang="zh-TW" sz="2600" dirty="0" smtClean="0"/>
              <a:t>(</a:t>
            </a:r>
            <a:r>
              <a:rPr lang="zh-TW" altLang="en-US" sz="2600" dirty="0" smtClean="0"/>
              <a:t>續</a:t>
            </a:r>
            <a:r>
              <a:rPr lang="en-US" altLang="zh-TW" sz="2600" dirty="0" smtClean="0"/>
              <a:t>)</a:t>
            </a:r>
            <a:endParaRPr lang="zh-TW" altLang="en-US" sz="2600" dirty="0"/>
          </a:p>
        </p:txBody>
      </p:sp>
      <p:sp>
        <p:nvSpPr>
          <p:cNvPr id="3" name="矩形 2"/>
          <p:cNvSpPr/>
          <p:nvPr/>
        </p:nvSpPr>
        <p:spPr>
          <a:xfrm>
            <a:off x="989215" y="902358"/>
            <a:ext cx="10621613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TW" altLang="en-US" sz="32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 細胞</a:t>
            </a:r>
            <a:r>
              <a:rPr lang="zh-TW" altLang="en-US" sz="32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的生命週期</a:t>
            </a:r>
            <a:endParaRPr lang="en-US" altLang="zh-TW" sz="3200" b="1" dirty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  <a:p>
            <a:pPr marL="704850" indent="-34290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TW" altLang="en-US" sz="2400" b="1" dirty="0">
                <a:solidFill>
                  <a:schemeClr val="accent4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第一間期</a:t>
            </a:r>
            <a:r>
              <a:rPr lang="en-US" altLang="zh-TW" sz="2400" b="1" dirty="0">
                <a:solidFill>
                  <a:schemeClr val="accent4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(G1)</a:t>
            </a: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：是</a:t>
            </a:r>
            <a:r>
              <a:rPr lang="en-US" altLang="zh-TW" sz="24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DNA</a:t>
            </a: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、</a:t>
            </a:r>
            <a:r>
              <a:rPr lang="en-US" altLang="zh-TW" sz="24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RNA</a:t>
            </a: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及特殊蛋白質</a:t>
            </a:r>
            <a:r>
              <a:rPr lang="zh-TW" altLang="en-US" sz="2400" b="1" u="sng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合成的準備期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。</a:t>
            </a:r>
            <a:r>
              <a:rPr lang="en-US" altLang="zh-TW" sz="2400" b="1" dirty="0">
                <a:solidFill>
                  <a:schemeClr val="accent4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 </a:t>
            </a:r>
            <a:endParaRPr lang="zh-TW" altLang="en-US" sz="2400" b="1" dirty="0"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  <a:p>
            <a:pPr marL="704850" indent="-34290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TW" sz="2400" b="1" dirty="0">
                <a:solidFill>
                  <a:schemeClr val="accent4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DNA</a:t>
            </a:r>
            <a:r>
              <a:rPr lang="zh-TW" altLang="en-US" sz="2400" b="1" dirty="0">
                <a:solidFill>
                  <a:schemeClr val="accent4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合成期</a:t>
            </a:r>
            <a:r>
              <a:rPr lang="en-US" altLang="zh-TW" sz="2400" b="1" dirty="0">
                <a:solidFill>
                  <a:schemeClr val="accent4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(S)</a:t>
            </a: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：在此時</a:t>
            </a:r>
            <a:r>
              <a:rPr lang="en-US" altLang="zh-TW" sz="24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DNA</a:t>
            </a: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，即染色體開始複製至原來質、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量的</a:t>
            </a: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兩倍</a:t>
            </a:r>
            <a:r>
              <a:rPr lang="zh-TW" altLang="en-US" sz="22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。</a:t>
            </a:r>
            <a:endParaRPr lang="en-US" altLang="zh-TW" sz="2200" b="1" dirty="0" smtClean="0"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  <a:p>
            <a:pPr marL="361950">
              <a:lnSpc>
                <a:spcPct val="150000"/>
              </a:lnSpc>
            </a:pPr>
            <a:r>
              <a:rPr lang="zh-TW" altLang="en-US" sz="22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22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                                       </a:t>
            </a:r>
            <a:r>
              <a:rPr lang="en-US" altLang="zh-TW" sz="2400" b="1" u="sng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S :</a:t>
            </a:r>
            <a:r>
              <a:rPr lang="zh-TW" altLang="en-US" sz="2400" b="1" u="sng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2400" b="1" u="sng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DNA</a:t>
            </a:r>
            <a:r>
              <a:rPr lang="zh-TW" altLang="en-US" sz="2400" b="1" u="sng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2400" b="1" u="sng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synthetic  phase (DNA</a:t>
            </a:r>
            <a:r>
              <a:rPr lang="zh-TW" altLang="en-US" sz="2400" b="1" u="sng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合成期</a:t>
            </a:r>
            <a:r>
              <a:rPr lang="en-US" altLang="zh-TW" sz="2400" b="1" u="sng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24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。</a:t>
            </a:r>
            <a:endParaRPr lang="zh-TW" altLang="en-US" sz="2400" b="1" u="sng" dirty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  <a:p>
            <a:pPr marL="704850" indent="-34290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TW" altLang="en-US" sz="2400" b="1" dirty="0">
                <a:solidFill>
                  <a:schemeClr val="accent4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第二間期</a:t>
            </a:r>
            <a:r>
              <a:rPr lang="en-US" altLang="zh-TW" sz="2400" b="1" dirty="0">
                <a:solidFill>
                  <a:schemeClr val="accent4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(G2)</a:t>
            </a: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TW" sz="24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RNA</a:t>
            </a: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與蛋白質合成的準備期，也就是</a:t>
            </a:r>
            <a:r>
              <a:rPr lang="zh-TW" altLang="en-US" sz="2400" b="1" u="sng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分裂</a:t>
            </a:r>
            <a:r>
              <a:rPr lang="zh-TW" altLang="en-US" sz="2400" b="1" u="sng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的準備</a:t>
            </a:r>
            <a:r>
              <a:rPr lang="zh-TW" altLang="en-US" sz="2400" b="1" u="sng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期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。亦</a:t>
            </a:r>
            <a:endParaRPr lang="en-US" altLang="zh-TW" sz="2400" b="1" dirty="0" smtClean="0"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  <a:p>
            <a:pPr marL="361950">
              <a:lnSpc>
                <a:spcPct val="150000"/>
              </a:lnSpc>
            </a:pP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                               即 </a:t>
            </a:r>
            <a:r>
              <a:rPr lang="en-US" altLang="zh-TW" sz="24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S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期與下一個</a:t>
            </a:r>
            <a:r>
              <a:rPr lang="en-US" altLang="zh-TW" sz="24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M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期的時間間隔稱為</a:t>
            </a:r>
            <a:r>
              <a:rPr lang="en-US" altLang="zh-TW" sz="24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G2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期。</a:t>
            </a:r>
            <a:endParaRPr lang="zh-TW" altLang="en-US" sz="2400" b="1" dirty="0"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  <a:p>
            <a:pPr marL="704850" indent="-342900">
              <a:lnSpc>
                <a:spcPct val="150000"/>
              </a:lnSpc>
              <a:buFont typeface="Wingdings" panose="05000000000000000000" pitchFamily="2" charset="2"/>
              <a:buChar char="p"/>
              <a:tabLst>
                <a:tab pos="2238375" algn="l"/>
              </a:tabLst>
            </a:pPr>
            <a:r>
              <a:rPr lang="zh-TW" altLang="en-US" sz="2400" b="1" dirty="0">
                <a:solidFill>
                  <a:schemeClr val="accent4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分裂期</a:t>
            </a:r>
            <a:r>
              <a:rPr lang="en-US" altLang="zh-TW" sz="2400" b="1" dirty="0">
                <a:solidFill>
                  <a:schemeClr val="accent4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(M)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：母</a:t>
            </a: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細胞分裂為二個子細胞，每個子細胞各擁有與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母細胞相</a:t>
            </a:r>
            <a:endParaRPr lang="en-US" altLang="zh-TW" sz="2400" b="1" dirty="0" smtClean="0"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  <a:p>
            <a:pPr marL="361950">
              <a:lnSpc>
                <a:spcPct val="150000"/>
              </a:lnSpc>
              <a:tabLst>
                <a:tab pos="2238375" algn="l"/>
              </a:tabLst>
            </a:pPr>
            <a:r>
              <a:rPr lang="en-US" altLang="zh-TW" sz="24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24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                          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同質、量</a:t>
            </a: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的染色體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。</a:t>
            </a:r>
            <a:r>
              <a:rPr lang="en-US" altLang="zh-TW" sz="2400" b="1" dirty="0">
                <a:solidFill>
                  <a:schemeClr val="accent4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2400" b="1" u="sng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M : mitosis phase (</a:t>
            </a:r>
            <a:r>
              <a:rPr lang="zh-TW" altLang="en-US" sz="2400" b="1" u="sng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有絲分裂期</a:t>
            </a:r>
            <a:r>
              <a:rPr lang="en-US" altLang="zh-TW" sz="2400" b="1" u="sng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24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。</a:t>
            </a:r>
            <a:endParaRPr lang="zh-TW" altLang="en-US" sz="2400" b="1" dirty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  <a:p>
            <a:pPr marL="704850" indent="-34290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TW" altLang="en-US" sz="2400" b="1" dirty="0">
                <a:solidFill>
                  <a:schemeClr val="accent4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靜止期</a:t>
            </a:r>
            <a:r>
              <a:rPr lang="en-US" altLang="zh-TW" sz="2400" b="1" dirty="0">
                <a:solidFill>
                  <a:schemeClr val="accent4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(G0)</a:t>
            </a: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：細胞在週期外呈靜止狀態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。有些細胞</a:t>
            </a:r>
            <a:r>
              <a:rPr lang="en-US" altLang="zh-TW" sz="24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如纖維母細胞</a:t>
            </a:r>
            <a:r>
              <a:rPr lang="en-US" altLang="zh-TW" sz="24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處於</a:t>
            </a:r>
            <a:endParaRPr lang="en-US" altLang="zh-TW" sz="2400" b="1" dirty="0" smtClean="0"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  <a:p>
            <a:pPr marL="361950">
              <a:lnSpc>
                <a:spcPct val="150000"/>
              </a:lnSpc>
            </a:pP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                            靜止狀態很久</a:t>
            </a: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靜止期</a:t>
            </a:r>
            <a:r>
              <a:rPr lang="en-US" altLang="zh-TW" sz="24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(G0) 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，特定刺激能使細胞回到</a:t>
            </a:r>
            <a:r>
              <a:rPr lang="en-US" altLang="zh-TW" sz="24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G1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期</a:t>
            </a: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073870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/>
          <p:cNvSpPr>
            <a:spLocks noGrp="1"/>
          </p:cNvSpPr>
          <p:nvPr>
            <p:ph type="body" sz="quarter" idx="10"/>
          </p:nvPr>
        </p:nvSpPr>
        <p:spPr>
          <a:xfrm>
            <a:off x="1491330" y="179460"/>
            <a:ext cx="9462419" cy="598207"/>
          </a:xfrm>
        </p:spPr>
        <p:txBody>
          <a:bodyPr/>
          <a:lstStyle/>
          <a:p>
            <a:r>
              <a:rPr lang="en-US" altLang="zh-TW" dirty="0" smtClean="0"/>
              <a:t>2-2-3  </a:t>
            </a:r>
            <a:r>
              <a:rPr lang="zh-TW" altLang="en-US" dirty="0"/>
              <a:t>生物體的基本構造</a:t>
            </a:r>
            <a:r>
              <a:rPr lang="zh-TW" altLang="en-US" dirty="0" smtClean="0"/>
              <a:t>－</a:t>
            </a:r>
            <a:r>
              <a:rPr lang="zh-TW" altLang="en-US" sz="3200" dirty="0"/>
              <a:t>細胞的生命週期</a:t>
            </a:r>
          </a:p>
        </p:txBody>
      </p:sp>
      <p:sp>
        <p:nvSpPr>
          <p:cNvPr id="3" name="矩形 2"/>
          <p:cNvSpPr/>
          <p:nvPr/>
        </p:nvSpPr>
        <p:spPr>
          <a:xfrm>
            <a:off x="654755" y="1298222"/>
            <a:ext cx="5802489" cy="350865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TW" altLang="en-US" sz="32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細胞的</a:t>
            </a:r>
            <a:r>
              <a:rPr lang="zh-TW" altLang="en-US" sz="32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生命週期</a:t>
            </a:r>
            <a:endParaRPr lang="en-US" altLang="zh-TW" sz="3200" b="1" dirty="0" smtClean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TW" altLang="en-US" sz="32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32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  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細胞</a:t>
            </a:r>
            <a:r>
              <a:rPr lang="zh-TW" altLang="en-US" sz="28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的生命週期可分為五個階段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。</a:t>
            </a:r>
            <a:endParaRPr lang="en-US" altLang="zh-TW" sz="2800" b="1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TW" altLang="en-US" sz="28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28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•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28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G2(</a:t>
            </a:r>
            <a:r>
              <a:rPr lang="zh-TW" altLang="en-US" sz="28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分裂準備期</a:t>
            </a:r>
            <a:r>
              <a:rPr lang="en-US" altLang="zh-TW" sz="28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28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及</a:t>
            </a:r>
            <a:r>
              <a:rPr lang="en-US" altLang="zh-TW" sz="28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M</a:t>
            </a:r>
            <a:r>
              <a:rPr lang="zh-TW" altLang="en-US" sz="28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期</a:t>
            </a:r>
            <a:r>
              <a:rPr lang="en-US" altLang="zh-TW" sz="28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28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分裂期</a:t>
            </a:r>
            <a:r>
              <a:rPr lang="en-US" altLang="zh-TW" sz="28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zh-TW" altLang="en-US" sz="28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    </a:t>
            </a:r>
            <a:r>
              <a:rPr lang="zh-TW" altLang="en-US" sz="2800" b="1" u="sng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對輻射最敏感</a:t>
            </a:r>
            <a:r>
              <a:rPr lang="zh-TW" altLang="en-US" sz="28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；</a:t>
            </a:r>
            <a:endParaRPr lang="en-US" altLang="zh-TW" sz="2800" b="1" dirty="0" smtClean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TW" altLang="en-US" sz="28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2800" b="1" dirty="0" smtClean="0">
                <a:solidFill>
                  <a:srgbClr val="9933FF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•</a:t>
            </a:r>
            <a:r>
              <a:rPr lang="zh-TW" altLang="en-US" sz="2800" b="1" dirty="0" smtClean="0">
                <a:solidFill>
                  <a:srgbClr val="9933FF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2800" b="1" u="sng" dirty="0" smtClean="0">
                <a:solidFill>
                  <a:srgbClr val="9933FF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S</a:t>
            </a:r>
            <a:r>
              <a:rPr lang="zh-TW" altLang="en-US" sz="2800" b="1" u="sng" dirty="0" smtClean="0">
                <a:solidFill>
                  <a:srgbClr val="9933FF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期</a:t>
            </a:r>
            <a:r>
              <a:rPr lang="en-US" altLang="zh-TW" sz="2800" b="1" u="sng" dirty="0" smtClean="0">
                <a:solidFill>
                  <a:srgbClr val="9933FF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2800" b="1" u="sng" dirty="0" smtClean="0">
                <a:solidFill>
                  <a:srgbClr val="9933FF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合成期</a:t>
            </a:r>
            <a:r>
              <a:rPr lang="en-US" altLang="zh-TW" sz="2800" b="1" u="sng" dirty="0" smtClean="0">
                <a:solidFill>
                  <a:srgbClr val="9933FF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2800" b="1" u="sng" dirty="0" smtClean="0">
                <a:solidFill>
                  <a:srgbClr val="9933FF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對</a:t>
            </a:r>
            <a:r>
              <a:rPr lang="zh-TW" altLang="en-US" sz="2800" b="1" u="sng" dirty="0">
                <a:solidFill>
                  <a:srgbClr val="9933FF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輻射</a:t>
            </a:r>
            <a:r>
              <a:rPr lang="zh-TW" altLang="en-US" sz="2800" b="1" u="sng" dirty="0" smtClean="0">
                <a:solidFill>
                  <a:srgbClr val="9933FF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最不敏感</a:t>
            </a:r>
            <a:r>
              <a:rPr lang="zh-TW" altLang="en-US" sz="2800" b="1" dirty="0" smtClean="0">
                <a:solidFill>
                  <a:srgbClr val="9933FF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。</a:t>
            </a:r>
            <a:endParaRPr lang="zh-TW" altLang="en-US" sz="2800" b="1" dirty="0">
              <a:solidFill>
                <a:srgbClr val="9933FF"/>
              </a:solidFill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6" name="Picture 2" descr="「細胞的生命週期」的圖片搜尋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1378" y="1298222"/>
            <a:ext cx="4289779" cy="462204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xtLst/>
        </p:spPr>
      </p:pic>
      <p:sp>
        <p:nvSpPr>
          <p:cNvPr id="8" name="文字方塊 7"/>
          <p:cNvSpPr txBox="1"/>
          <p:nvPr/>
        </p:nvSpPr>
        <p:spPr>
          <a:xfrm>
            <a:off x="1162756" y="5181600"/>
            <a:ext cx="408657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圖片來</a:t>
            </a:r>
            <a:r>
              <a:rPr lang="zh-TW" altLang="en-US" sz="14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源</a:t>
            </a:r>
            <a:r>
              <a:rPr lang="zh-TW" altLang="en-US" sz="14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TW" sz="14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http://</a:t>
            </a:r>
            <a:r>
              <a:rPr lang="en-US" altLang="zh-TW" sz="14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qihongli.blogspot.tw/2013/01/blog-post_3796.html</a:t>
            </a:r>
            <a:endParaRPr lang="zh-TW" altLang="en-US" sz="1400" dirty="0">
              <a:solidFill>
                <a:srgbClr val="0070C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5894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TW" dirty="0"/>
              <a:t>2-3 </a:t>
            </a:r>
            <a:r>
              <a:rPr lang="zh-TW" altLang="en-US" dirty="0"/>
              <a:t>游離輻射對細胞的效應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1648178" y="1388534"/>
            <a:ext cx="925794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zh-TW" altLang="en-US" sz="3600" b="1" dirty="0"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游離輻射對細胞的</a:t>
            </a:r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效應</a:t>
            </a:r>
            <a:endParaRPr lang="en-US" altLang="zh-TW" sz="3600" b="1" dirty="0"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zh-TW" altLang="en-US" sz="3600" b="1" dirty="0"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游離輻射造成的細胞</a:t>
            </a:r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傷害</a:t>
            </a:r>
            <a:endParaRPr lang="en-US" altLang="zh-TW" sz="3600" b="1" dirty="0"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zh-TW" altLang="en-US" sz="3600" b="1" dirty="0"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造成細胞死亡的主要</a:t>
            </a:r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部位</a:t>
            </a:r>
            <a:endParaRPr lang="en-US" altLang="zh-TW" sz="3600" b="1" dirty="0" smtClean="0"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zh-TW" altLang="en-US" sz="3600" b="1" dirty="0"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不同種類細胞對游離輻射的</a:t>
            </a:r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敏感度</a:t>
            </a:r>
            <a:endParaRPr lang="zh-TW" altLang="en-US" sz="3600" b="1" dirty="0"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6310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版面配置區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TW" dirty="0" smtClean="0"/>
              <a:t>2-3-1</a:t>
            </a:r>
            <a:r>
              <a:rPr lang="zh-TW" altLang="en-US" dirty="0" smtClean="0"/>
              <a:t> 游離</a:t>
            </a:r>
            <a:r>
              <a:rPr lang="zh-TW" altLang="en-US" dirty="0"/>
              <a:t>輻射對細胞的效應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866" y="1866900"/>
            <a:ext cx="5621867" cy="3959543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6299200" y="1625600"/>
            <a:ext cx="5046134" cy="4457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n"/>
            </a:pPr>
            <a:r>
              <a:rPr lang="zh-TW" altLang="en-US" sz="2600" b="1" u="sng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間接</a:t>
            </a:r>
            <a:r>
              <a:rPr lang="zh-TW" altLang="en-US" sz="2600" b="1" u="sng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作用</a:t>
            </a:r>
            <a:r>
              <a:rPr lang="en-US" altLang="zh-TW" sz="2600" b="1" u="sng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2600" b="1" u="sng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2600" b="1" u="sng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indirect </a:t>
            </a:r>
            <a:r>
              <a:rPr lang="en-US" altLang="zh-TW" sz="2600" b="1" u="sng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action)</a:t>
            </a:r>
            <a:r>
              <a:rPr lang="zh-TW" altLang="en-US" sz="26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：</a:t>
            </a:r>
            <a:endParaRPr lang="en-US" altLang="zh-TW" sz="2600" b="1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  <a:p>
            <a:pPr algn="just">
              <a:lnSpc>
                <a:spcPts val="3100"/>
              </a:lnSpc>
              <a:spcBef>
                <a:spcPts val="600"/>
              </a:spcBef>
            </a:pPr>
            <a:r>
              <a:rPr lang="zh-TW" altLang="zh-TW" sz="24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輻射</a:t>
            </a:r>
            <a:r>
              <a:rPr lang="zh-TW" altLang="zh-TW" sz="24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游離或激發細胞內或環境中的</a:t>
            </a:r>
            <a:r>
              <a:rPr lang="zh-TW" altLang="zh-TW" sz="24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水分子</a:t>
            </a:r>
            <a:r>
              <a:rPr lang="zh-TW" altLang="zh-TW" sz="24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而產生了</a:t>
            </a:r>
            <a:r>
              <a:rPr lang="zh-TW" altLang="zh-TW" sz="24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自由基</a:t>
            </a:r>
            <a:r>
              <a:rPr lang="en-US" altLang="zh-TW" sz="24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如氫氧自由基</a:t>
            </a:r>
            <a:r>
              <a:rPr lang="en-US" altLang="zh-TW" sz="24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‧OH)</a:t>
            </a:r>
            <a:r>
              <a:rPr lang="zh-TW" altLang="zh-TW" sz="24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或</a:t>
            </a:r>
            <a:r>
              <a:rPr lang="en-US" altLang="zh-TW" sz="24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H</a:t>
            </a:r>
            <a:r>
              <a:rPr lang="en-US" altLang="zh-TW" sz="2400" b="1" baseline="-2500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2</a:t>
            </a:r>
            <a:r>
              <a:rPr lang="en-US" altLang="zh-TW" sz="24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O</a:t>
            </a:r>
            <a:r>
              <a:rPr lang="en-US" altLang="zh-TW" sz="2400" b="1" baseline="-2500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2</a:t>
            </a:r>
            <a:r>
              <a:rPr lang="zh-TW" altLang="zh-TW" sz="24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等中間</a:t>
            </a:r>
            <a:r>
              <a:rPr lang="zh-TW" altLang="zh-TW" sz="24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產物</a:t>
            </a:r>
            <a:r>
              <a:rPr lang="zh-TW" altLang="zh-TW" sz="24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，這些化性</a:t>
            </a:r>
            <a:r>
              <a:rPr lang="zh-TW" altLang="zh-TW" sz="24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活潑</a:t>
            </a:r>
            <a:r>
              <a:rPr lang="zh-TW" altLang="zh-TW" sz="24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的中間產物與</a:t>
            </a:r>
            <a:r>
              <a:rPr lang="zh-TW" altLang="zh-TW" sz="24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細胞重要</a:t>
            </a:r>
            <a:r>
              <a:rPr lang="zh-TW" altLang="zh-TW" sz="24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的分子</a:t>
            </a:r>
            <a:r>
              <a:rPr lang="zh-TW" altLang="zh-TW" sz="24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起作用</a:t>
            </a:r>
            <a:r>
              <a:rPr lang="zh-TW" altLang="zh-TW" sz="24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而造成細胞的傷害</a:t>
            </a:r>
            <a:r>
              <a:rPr lang="zh-TW" altLang="zh-TW" sz="24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。</a:t>
            </a:r>
            <a:endParaRPr lang="en-US" altLang="zh-TW" sz="2400" b="1" dirty="0" smtClean="0"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  <a:p>
            <a:pPr marL="457200" indent="-457200">
              <a:spcBef>
                <a:spcPts val="1800"/>
              </a:spcBef>
              <a:buFont typeface="Wingdings" panose="05000000000000000000" pitchFamily="2" charset="2"/>
              <a:buChar char="n"/>
            </a:pPr>
            <a:r>
              <a:rPr lang="zh-TW" altLang="en-US" sz="2600" b="1" u="sng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直接</a:t>
            </a:r>
            <a:r>
              <a:rPr lang="zh-TW" altLang="en-US" sz="2600" b="1" u="sng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作用 </a:t>
            </a:r>
            <a:r>
              <a:rPr lang="en-US" altLang="zh-TW" sz="2600" b="1" u="sng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2600" b="1" u="sng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2600" b="1" u="sng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direct </a:t>
            </a:r>
            <a:r>
              <a:rPr lang="en-US" altLang="zh-TW" sz="2600" b="1" u="sng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action)</a:t>
            </a:r>
            <a:r>
              <a:rPr lang="zh-TW" altLang="en-US" sz="26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：</a:t>
            </a:r>
            <a:endParaRPr lang="en-US" altLang="zh-TW" sz="2600" b="1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  <a:p>
            <a:pPr algn="just">
              <a:lnSpc>
                <a:spcPts val="3100"/>
              </a:lnSpc>
              <a:spcBef>
                <a:spcPts val="600"/>
              </a:spcBef>
            </a:pP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細胞分子受輻射的游離或激發作用而導至巨分子鍵的斷裂，使整個分子受到破壞。</a:t>
            </a:r>
            <a:endParaRPr lang="en-US" altLang="zh-TW" sz="2400" b="1" dirty="0"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541866" y="6028267"/>
            <a:ext cx="58589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圖片來</a:t>
            </a:r>
            <a:r>
              <a:rPr lang="zh-TW" altLang="en-US" sz="14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源</a:t>
            </a:r>
            <a:r>
              <a:rPr lang="zh-TW" altLang="en-US" sz="14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TW" sz="14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http://</a:t>
            </a:r>
            <a:r>
              <a:rPr lang="en-US" altLang="zh-TW" sz="14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qihongli.blogspot.tw/2013/01/blog-post_3796.html</a:t>
            </a:r>
          </a:p>
        </p:txBody>
      </p:sp>
    </p:spTree>
    <p:extLst>
      <p:ext uri="{BB962C8B-B14F-4D97-AF65-F5344CB8AC3E}">
        <p14:creationId xmlns:p14="http://schemas.microsoft.com/office/powerpoint/2010/main" val="4062238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TW" dirty="0"/>
              <a:t>2-3 </a:t>
            </a:r>
            <a:r>
              <a:rPr lang="zh-TW" altLang="en-US" dirty="0"/>
              <a:t>游離輻射對細胞的效應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1275644" y="1411111"/>
            <a:ext cx="9630481" cy="1990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3700"/>
              </a:lnSpc>
            </a:pPr>
            <a:r>
              <a:rPr lang="zh-TW" altLang="en-US" sz="2000" dirty="0" smtClean="0">
                <a:latin typeface="標楷體"/>
                <a:ea typeface="標楷體"/>
              </a:rPr>
              <a:t>▓ </a:t>
            </a:r>
            <a:r>
              <a:rPr lang="zh-TW" altLang="zh-TW" sz="2400" b="1" dirty="0" smtClean="0"/>
              <a:t>人體</a:t>
            </a:r>
            <a:r>
              <a:rPr lang="zh-TW" altLang="zh-TW" sz="2400" b="1" dirty="0"/>
              <a:t>之組成物質中</a:t>
            </a:r>
            <a:r>
              <a:rPr lang="zh-TW" altLang="zh-TW" sz="2400" b="1" dirty="0" smtClean="0"/>
              <a:t>約</a:t>
            </a:r>
            <a:r>
              <a:rPr lang="en-US" altLang="zh-TW" sz="2400" b="1" dirty="0" smtClean="0"/>
              <a:t>75%</a:t>
            </a:r>
            <a:r>
              <a:rPr lang="zh-TW" altLang="zh-TW" sz="2400" b="1" dirty="0"/>
              <a:t>是</a:t>
            </a:r>
            <a:r>
              <a:rPr lang="zh-TW" altLang="zh-TW" sz="2400" b="1" dirty="0" smtClean="0"/>
              <a:t>水</a:t>
            </a:r>
            <a:r>
              <a:rPr lang="zh-TW" altLang="zh-TW" sz="24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， </a:t>
            </a:r>
            <a:r>
              <a:rPr lang="zh-TW" altLang="zh-TW" sz="2400" b="1" dirty="0" smtClean="0"/>
              <a:t>即使</a:t>
            </a:r>
            <a:r>
              <a:rPr lang="zh-TW" altLang="zh-TW" sz="2400" b="1" dirty="0"/>
              <a:t>小至一個</a:t>
            </a:r>
            <a:r>
              <a:rPr lang="zh-TW" altLang="zh-TW" sz="2400" b="1" dirty="0" smtClean="0"/>
              <a:t>細胞</a:t>
            </a:r>
            <a:r>
              <a:rPr lang="zh-TW" altLang="zh-TW" sz="24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， </a:t>
            </a:r>
            <a:r>
              <a:rPr lang="zh-TW" altLang="zh-TW" sz="2400" b="1" dirty="0" smtClean="0"/>
              <a:t>這樣的比例仍</a:t>
            </a:r>
            <a:endParaRPr lang="en-US" altLang="zh-TW" sz="2400" b="1" dirty="0" smtClean="0"/>
          </a:p>
          <a:p>
            <a:pPr algn="just">
              <a:lnSpc>
                <a:spcPts val="3700"/>
              </a:lnSpc>
            </a:pPr>
            <a:r>
              <a:rPr lang="zh-TW" altLang="en-US" sz="2400" b="1" dirty="0"/>
              <a:t> </a:t>
            </a:r>
            <a:r>
              <a:rPr lang="zh-TW" altLang="en-US" sz="2400" b="1" dirty="0" smtClean="0"/>
              <a:t>   </a:t>
            </a:r>
            <a:r>
              <a:rPr lang="zh-TW" altLang="zh-TW" sz="2400" b="1" dirty="0" smtClean="0"/>
              <a:t>然</a:t>
            </a:r>
            <a:r>
              <a:rPr lang="zh-TW" altLang="zh-TW" sz="2400" b="1" dirty="0"/>
              <a:t>維持</a:t>
            </a:r>
            <a:r>
              <a:rPr lang="zh-TW" altLang="zh-TW" sz="2400" b="1" dirty="0" smtClean="0"/>
              <a:t>不變</a:t>
            </a:r>
            <a:r>
              <a:rPr lang="zh-TW" altLang="zh-TW" sz="24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，</a:t>
            </a:r>
            <a:r>
              <a:rPr lang="zh-TW" altLang="zh-TW" sz="2400" b="1" dirty="0" smtClean="0"/>
              <a:t>因此當</a:t>
            </a:r>
            <a:r>
              <a:rPr lang="en-US" altLang="zh-TW" sz="2400" b="1" dirty="0" smtClean="0"/>
              <a:t> X</a:t>
            </a:r>
            <a:r>
              <a:rPr lang="zh-TW" altLang="zh-TW" sz="2400" b="1" dirty="0"/>
              <a:t>光或加馬射線照射到</a:t>
            </a:r>
            <a:r>
              <a:rPr lang="zh-TW" altLang="zh-TW" sz="2400" b="1" dirty="0" smtClean="0"/>
              <a:t>人體時</a:t>
            </a:r>
            <a:r>
              <a:rPr lang="zh-TW" altLang="zh-TW" sz="2400" b="1" dirty="0"/>
              <a:t>大約有</a:t>
            </a:r>
            <a:r>
              <a:rPr lang="en-US" altLang="zh-TW" sz="2400" b="1" dirty="0"/>
              <a:t>3/4</a:t>
            </a:r>
            <a:r>
              <a:rPr lang="zh-TW" altLang="zh-TW" sz="2400" b="1" dirty="0"/>
              <a:t>的</a:t>
            </a:r>
            <a:r>
              <a:rPr lang="zh-TW" altLang="zh-TW" sz="2400" b="1" dirty="0" smtClean="0"/>
              <a:t>游離</a:t>
            </a:r>
            <a:endParaRPr lang="en-US" altLang="zh-TW" sz="2400" b="1" dirty="0" smtClean="0"/>
          </a:p>
          <a:p>
            <a:pPr algn="just">
              <a:lnSpc>
                <a:spcPts val="3700"/>
              </a:lnSpc>
            </a:pPr>
            <a:r>
              <a:rPr lang="zh-TW" altLang="en-US" sz="2400" b="1" dirty="0"/>
              <a:t> </a:t>
            </a:r>
            <a:r>
              <a:rPr lang="zh-TW" altLang="en-US" sz="2400" b="1" dirty="0" smtClean="0"/>
              <a:t>   </a:t>
            </a:r>
            <a:r>
              <a:rPr lang="zh-TW" altLang="zh-TW" sz="2400" b="1" dirty="0" smtClean="0"/>
              <a:t>輻射線</a:t>
            </a:r>
            <a:r>
              <a:rPr lang="zh-TW" altLang="zh-TW" sz="2400" b="1" dirty="0"/>
              <a:t>與水</a:t>
            </a:r>
            <a:r>
              <a:rPr lang="zh-TW" altLang="zh-TW" sz="2400" b="1" dirty="0" smtClean="0"/>
              <a:t>作用將</a:t>
            </a:r>
            <a:r>
              <a:rPr lang="zh-TW" altLang="zh-TW" sz="2400" b="1" dirty="0"/>
              <a:t>水</a:t>
            </a:r>
            <a:r>
              <a:rPr lang="zh-TW" altLang="zh-TW" sz="2400" b="1" dirty="0" smtClean="0"/>
              <a:t>游離</a:t>
            </a:r>
            <a:r>
              <a:rPr lang="zh-TW" altLang="zh-TW" sz="24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，</a:t>
            </a:r>
            <a:r>
              <a:rPr lang="zh-TW" altLang="zh-TW" sz="2400" b="1" u="sng" dirty="0" smtClean="0">
                <a:solidFill>
                  <a:srgbClr val="C00000"/>
                </a:solidFill>
              </a:rPr>
              <a:t>游離作用的發生過程約只有</a:t>
            </a:r>
            <a:r>
              <a:rPr lang="en-US" altLang="zh-TW" sz="2400" b="1" u="sng" dirty="0" smtClean="0">
                <a:solidFill>
                  <a:srgbClr val="C00000"/>
                </a:solidFill>
              </a:rPr>
              <a:t> 10</a:t>
            </a:r>
            <a:r>
              <a:rPr lang="en-US" altLang="zh-TW" sz="2400" b="1" u="sng" baseline="30000" dirty="0" smtClean="0">
                <a:solidFill>
                  <a:srgbClr val="C00000"/>
                </a:solidFill>
              </a:rPr>
              <a:t>-15</a:t>
            </a:r>
            <a:r>
              <a:rPr lang="en-US" altLang="zh-TW" sz="2400" b="1" u="sng" dirty="0" smtClean="0">
                <a:solidFill>
                  <a:srgbClr val="C00000"/>
                </a:solidFill>
              </a:rPr>
              <a:t> </a:t>
            </a:r>
            <a:r>
              <a:rPr lang="zh-TW" altLang="zh-TW" sz="2400" b="1" u="sng" dirty="0" smtClean="0">
                <a:solidFill>
                  <a:srgbClr val="C00000"/>
                </a:solidFill>
              </a:rPr>
              <a:t>秒</a:t>
            </a:r>
            <a:r>
              <a:rPr lang="zh-TW" altLang="zh-TW" sz="24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，</a:t>
            </a:r>
            <a:r>
              <a:rPr lang="zh-TW" altLang="zh-TW" sz="2400" b="1" dirty="0" smtClean="0"/>
              <a:t>水</a:t>
            </a:r>
            <a:endParaRPr lang="en-US" altLang="zh-TW" sz="2400" b="1" dirty="0" smtClean="0"/>
          </a:p>
          <a:p>
            <a:pPr algn="just">
              <a:lnSpc>
                <a:spcPts val="3700"/>
              </a:lnSpc>
            </a:pPr>
            <a:r>
              <a:rPr lang="zh-TW" altLang="en-US" sz="2400" b="1" dirty="0"/>
              <a:t> </a:t>
            </a:r>
            <a:r>
              <a:rPr lang="zh-TW" altLang="en-US" sz="2400" b="1" dirty="0" smtClean="0"/>
              <a:t>   </a:t>
            </a:r>
            <a:r>
              <a:rPr lang="zh-TW" altLang="zh-TW" sz="2400" b="1" dirty="0" smtClean="0"/>
              <a:t>分子受游離後之產物產量可以</a:t>
            </a:r>
            <a:r>
              <a:rPr lang="en-US" altLang="zh-TW" sz="2400" b="1" dirty="0" smtClean="0"/>
              <a:t> </a:t>
            </a:r>
            <a:r>
              <a:rPr lang="en-US" altLang="zh-TW" sz="2400" b="1" u="sng" dirty="0" smtClean="0">
                <a:solidFill>
                  <a:srgbClr val="C00000"/>
                </a:solidFill>
              </a:rPr>
              <a:t>G </a:t>
            </a:r>
            <a:r>
              <a:rPr lang="zh-TW" altLang="zh-TW" sz="2400" b="1" u="sng" dirty="0" smtClean="0">
                <a:solidFill>
                  <a:srgbClr val="C00000"/>
                </a:solidFill>
              </a:rPr>
              <a:t>值</a:t>
            </a:r>
            <a:r>
              <a:rPr lang="zh-TW" altLang="zh-TW" sz="2400" b="1" dirty="0"/>
              <a:t>表示。</a:t>
            </a:r>
          </a:p>
        </p:txBody>
      </p:sp>
      <p:sp>
        <p:nvSpPr>
          <p:cNvPr id="2" name="矩形 1"/>
          <p:cNvSpPr/>
          <p:nvPr/>
        </p:nvSpPr>
        <p:spPr>
          <a:xfrm>
            <a:off x="1196622" y="3657600"/>
            <a:ext cx="10069689" cy="2464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700"/>
              </a:lnSpc>
            </a:pPr>
            <a:r>
              <a:rPr lang="zh-TW" altLang="en-US" sz="2000" dirty="0" smtClean="0">
                <a:latin typeface="標楷體"/>
                <a:ea typeface="標楷體"/>
              </a:rPr>
              <a:t>▓</a:t>
            </a:r>
            <a:r>
              <a:rPr lang="zh-TW" altLang="zh-TW" sz="2400" b="1" dirty="0" smtClean="0"/>
              <a:t>所謂</a:t>
            </a:r>
            <a:r>
              <a:rPr lang="en-US" altLang="zh-TW" sz="2400" b="1" dirty="0"/>
              <a:t>G</a:t>
            </a:r>
            <a:r>
              <a:rPr lang="zh-TW" altLang="zh-TW" sz="2400" b="1" dirty="0"/>
              <a:t>值</a:t>
            </a:r>
            <a:r>
              <a:rPr lang="zh-TW" altLang="zh-TW" sz="24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，</a:t>
            </a:r>
            <a:r>
              <a:rPr lang="zh-TW" altLang="zh-TW" sz="2400" b="1" dirty="0"/>
              <a:t>即</a:t>
            </a:r>
            <a:r>
              <a:rPr lang="zh-TW" altLang="zh-TW" sz="2400" b="1" u="sng" dirty="0">
                <a:solidFill>
                  <a:srgbClr val="C00000"/>
                </a:solidFill>
              </a:rPr>
              <a:t>游離輻射每損失</a:t>
            </a:r>
            <a:r>
              <a:rPr lang="en-US" altLang="zh-TW" sz="2400" b="1" u="sng" dirty="0">
                <a:solidFill>
                  <a:srgbClr val="C00000"/>
                </a:solidFill>
              </a:rPr>
              <a:t>100 </a:t>
            </a:r>
            <a:r>
              <a:rPr lang="en-US" altLang="zh-TW" sz="2400" b="1" u="sng" dirty="0" err="1">
                <a:solidFill>
                  <a:srgbClr val="C00000"/>
                </a:solidFill>
              </a:rPr>
              <a:t>eV</a:t>
            </a:r>
            <a:r>
              <a:rPr lang="zh-TW" altLang="zh-TW" sz="2400" b="1" u="sng" dirty="0">
                <a:solidFill>
                  <a:srgbClr val="C00000"/>
                </a:solidFill>
              </a:rPr>
              <a:t>能量所形成之產物的</a:t>
            </a:r>
            <a:r>
              <a:rPr lang="zh-TW" altLang="zh-TW" sz="2400" b="1" u="sng" dirty="0" smtClean="0">
                <a:solidFill>
                  <a:srgbClr val="C00000"/>
                </a:solidFill>
              </a:rPr>
              <a:t>分子</a:t>
            </a:r>
            <a:r>
              <a:rPr lang="zh-TW" altLang="zh-TW" sz="2400" b="1" u="sng" dirty="0">
                <a:solidFill>
                  <a:srgbClr val="C00000"/>
                </a:solidFill>
              </a:rPr>
              <a:t>數</a:t>
            </a:r>
            <a:r>
              <a:rPr lang="zh-TW" altLang="zh-TW" sz="24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， </a:t>
            </a:r>
            <a:r>
              <a:rPr lang="zh-TW" altLang="zh-TW" sz="2400" b="1" dirty="0" smtClean="0"/>
              <a:t>其中</a:t>
            </a:r>
            <a:endParaRPr lang="en-US" altLang="zh-TW" sz="2400" b="1" dirty="0" smtClean="0"/>
          </a:p>
          <a:p>
            <a:pPr algn="just">
              <a:lnSpc>
                <a:spcPts val="3700"/>
              </a:lnSpc>
            </a:pPr>
            <a:r>
              <a:rPr lang="zh-TW" altLang="en-US" sz="2400" b="1" dirty="0"/>
              <a:t> </a:t>
            </a:r>
            <a:r>
              <a:rPr lang="zh-TW" altLang="en-US" sz="2400" b="1" dirty="0" smtClean="0"/>
              <a:t>  </a:t>
            </a:r>
            <a:r>
              <a:rPr lang="zh-TW" altLang="zh-TW" sz="2400" b="1" dirty="0" smtClean="0"/>
              <a:t>以</a:t>
            </a:r>
            <a:r>
              <a:rPr lang="en-US" altLang="zh-TW" sz="2400" b="1" dirty="0" smtClean="0">
                <a:solidFill>
                  <a:srgbClr val="C00000"/>
                </a:solidFill>
              </a:rPr>
              <a:t> </a:t>
            </a:r>
            <a:r>
              <a:rPr lang="en-US" altLang="zh-TW" sz="24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‧OH</a:t>
            </a:r>
            <a:r>
              <a:rPr lang="zh-TW" altLang="zh-TW" sz="24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 ，</a:t>
            </a:r>
            <a:r>
              <a:rPr lang="en-US" altLang="zh-TW" sz="2400" b="1" dirty="0">
                <a:solidFill>
                  <a:srgbClr val="C00000"/>
                </a:solidFill>
              </a:rPr>
              <a:t> </a:t>
            </a:r>
            <a:r>
              <a:rPr lang="en-US" altLang="zh-TW" sz="2400" b="1" dirty="0" smtClean="0">
                <a:solidFill>
                  <a:srgbClr val="C00000"/>
                </a:solidFill>
              </a:rPr>
              <a:t>H</a:t>
            </a:r>
            <a:r>
              <a:rPr lang="en-US" altLang="zh-TW" sz="2400" b="1" baseline="-25000" dirty="0" smtClean="0">
                <a:solidFill>
                  <a:srgbClr val="C00000"/>
                </a:solidFill>
              </a:rPr>
              <a:t>3</a:t>
            </a:r>
            <a:r>
              <a:rPr lang="en-US" altLang="zh-TW" sz="2400" b="1" dirty="0" smtClean="0">
                <a:solidFill>
                  <a:srgbClr val="C00000"/>
                </a:solidFill>
              </a:rPr>
              <a:t>O</a:t>
            </a:r>
            <a:r>
              <a:rPr lang="en-US" altLang="zh-TW" sz="2400" b="1" baseline="30000" dirty="0">
                <a:solidFill>
                  <a:srgbClr val="C00000"/>
                </a:solidFill>
              </a:rPr>
              <a:t>+</a:t>
            </a:r>
            <a:r>
              <a:rPr lang="en-US" altLang="zh-TW" sz="2400" b="1" dirty="0">
                <a:solidFill>
                  <a:srgbClr val="C00000"/>
                </a:solidFill>
              </a:rPr>
              <a:t> </a:t>
            </a:r>
            <a:r>
              <a:rPr lang="zh-TW" altLang="zh-TW" sz="2400" b="1" dirty="0">
                <a:solidFill>
                  <a:srgbClr val="C00000"/>
                </a:solidFill>
              </a:rPr>
              <a:t>及ｅ</a:t>
            </a:r>
            <a:r>
              <a:rPr lang="en-US" altLang="zh-TW" sz="2400" b="1" baseline="30000" dirty="0">
                <a:solidFill>
                  <a:srgbClr val="C00000"/>
                </a:solidFill>
                <a:latin typeface="標楷體"/>
                <a:ea typeface="標楷體"/>
              </a:rPr>
              <a:t>-</a:t>
            </a:r>
            <a:r>
              <a:rPr lang="en-US" altLang="zh-TW" sz="2400" b="1" baseline="-25000" dirty="0" err="1">
                <a:solidFill>
                  <a:srgbClr val="C00000"/>
                </a:solidFill>
              </a:rPr>
              <a:t>aq</a:t>
            </a:r>
            <a:r>
              <a:rPr lang="en-US" altLang="zh-TW" sz="2400" b="1" dirty="0">
                <a:solidFill>
                  <a:srgbClr val="C00000"/>
                </a:solidFill>
              </a:rPr>
              <a:t> </a:t>
            </a:r>
            <a:r>
              <a:rPr lang="zh-TW" altLang="zh-TW" sz="2400" b="1" dirty="0">
                <a:solidFill>
                  <a:srgbClr val="C00000"/>
                </a:solidFill>
              </a:rPr>
              <a:t>最多</a:t>
            </a:r>
            <a:r>
              <a:rPr lang="zh-TW" altLang="zh-TW" sz="24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， </a:t>
            </a:r>
            <a:r>
              <a:rPr lang="zh-TW" altLang="zh-TW" sz="2400" b="1" dirty="0"/>
              <a:t>此外還有</a:t>
            </a:r>
            <a:r>
              <a:rPr lang="en-US" altLang="zh-TW" sz="2400" b="1" dirty="0"/>
              <a:t> H•</a:t>
            </a:r>
            <a:r>
              <a:rPr lang="zh-TW" altLang="zh-TW" sz="2400" b="1" dirty="0" smtClean="0"/>
              <a:t>及</a:t>
            </a:r>
            <a:r>
              <a:rPr lang="en-US" altLang="zh-TW" sz="2400" b="1" dirty="0" smtClean="0"/>
              <a:t>H</a:t>
            </a:r>
            <a:r>
              <a:rPr lang="en-US" altLang="zh-TW" sz="2400" b="1" baseline="-25000" dirty="0" smtClean="0"/>
              <a:t>2 </a:t>
            </a:r>
            <a:r>
              <a:rPr lang="zh-TW" altLang="zh-TW" sz="2400" b="1" dirty="0"/>
              <a:t>與</a:t>
            </a:r>
            <a:r>
              <a:rPr lang="en-US" altLang="zh-TW" sz="2400" b="1" dirty="0"/>
              <a:t>H</a:t>
            </a:r>
            <a:r>
              <a:rPr lang="en-US" altLang="zh-TW" sz="2400" b="1" baseline="-25000" dirty="0"/>
              <a:t>2</a:t>
            </a:r>
            <a:r>
              <a:rPr lang="en-US" altLang="zh-TW" sz="2400" b="1" dirty="0"/>
              <a:t>O</a:t>
            </a:r>
            <a:r>
              <a:rPr lang="en-US" altLang="zh-TW" sz="2400" b="1" baseline="-25000" dirty="0"/>
              <a:t>2</a:t>
            </a:r>
            <a:r>
              <a:rPr lang="zh-TW" altLang="zh-TW" sz="2400" b="1" dirty="0"/>
              <a:t>等。水分子</a:t>
            </a:r>
            <a:r>
              <a:rPr lang="zh-TW" altLang="zh-TW" sz="2400" b="1" dirty="0" smtClean="0"/>
              <a:t>經</a:t>
            </a:r>
            <a:endParaRPr lang="en-US" altLang="zh-TW" sz="2400" b="1" dirty="0" smtClean="0"/>
          </a:p>
          <a:p>
            <a:pPr algn="just">
              <a:lnSpc>
                <a:spcPts val="3700"/>
              </a:lnSpc>
            </a:pPr>
            <a:r>
              <a:rPr lang="zh-TW" altLang="en-US" sz="2400" b="1" dirty="0"/>
              <a:t> </a:t>
            </a:r>
            <a:r>
              <a:rPr lang="zh-TW" altLang="en-US" sz="2400" b="1" dirty="0" smtClean="0"/>
              <a:t>  </a:t>
            </a:r>
            <a:r>
              <a:rPr lang="zh-TW" altLang="zh-TW" sz="2400" b="1" dirty="0" smtClean="0"/>
              <a:t>輻射</a:t>
            </a:r>
            <a:r>
              <a:rPr lang="zh-TW" altLang="zh-TW" sz="2400" b="1" dirty="0"/>
              <a:t>分解之過程及產物</a:t>
            </a:r>
            <a:r>
              <a:rPr lang="zh-TW" altLang="zh-TW" sz="24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，</a:t>
            </a:r>
            <a:r>
              <a:rPr lang="zh-TW" altLang="zh-TW" sz="2400" b="1" dirty="0"/>
              <a:t>其中尤</a:t>
            </a:r>
            <a:r>
              <a:rPr lang="zh-TW" altLang="zh-TW" sz="2400" b="1" dirty="0" smtClean="0"/>
              <a:t>以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氫</a:t>
            </a: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氧自由基</a:t>
            </a:r>
            <a:r>
              <a:rPr lang="en-US" altLang="zh-TW" sz="24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(‧OH)</a:t>
            </a: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和</a:t>
            </a:r>
            <a:r>
              <a:rPr lang="zh-TW" altLang="en-US" sz="2400" b="1" dirty="0"/>
              <a:t>氫自由基</a:t>
            </a:r>
            <a:r>
              <a:rPr lang="en-US" altLang="zh-TW" sz="2400" b="1" dirty="0"/>
              <a:t>(H•)</a:t>
            </a:r>
            <a:r>
              <a:rPr lang="zh-TW" altLang="zh-TW" sz="2400" b="1" dirty="0"/>
              <a:t>的</a:t>
            </a:r>
            <a:r>
              <a:rPr lang="zh-TW" altLang="en-US" sz="2400" b="1" dirty="0" smtClean="0"/>
              <a:t>化</a:t>
            </a:r>
            <a:endParaRPr lang="en-US" altLang="zh-TW" sz="2400" b="1" dirty="0" smtClean="0"/>
          </a:p>
          <a:p>
            <a:pPr algn="just">
              <a:lnSpc>
                <a:spcPts val="3700"/>
              </a:lnSpc>
            </a:pPr>
            <a:r>
              <a:rPr lang="zh-TW" altLang="en-US" sz="2400" b="1" dirty="0"/>
              <a:t> </a:t>
            </a:r>
            <a:r>
              <a:rPr lang="zh-TW" altLang="en-US" sz="2400" b="1" dirty="0" smtClean="0"/>
              <a:t>  學</a:t>
            </a:r>
            <a:r>
              <a:rPr lang="zh-TW" altLang="en-US" sz="2400" b="1" dirty="0"/>
              <a:t>反應最重要。</a:t>
            </a:r>
            <a:r>
              <a:rPr lang="en-US" altLang="zh-TW" sz="24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‧OH</a:t>
            </a:r>
            <a:r>
              <a:rPr lang="zh-TW" altLang="zh-TW" sz="2400" b="1" dirty="0" smtClean="0"/>
              <a:t>產量</a:t>
            </a:r>
            <a:r>
              <a:rPr lang="zh-TW" altLang="en-US" sz="2400" b="1" dirty="0"/>
              <a:t>非常</a:t>
            </a:r>
            <a:r>
              <a:rPr lang="zh-TW" altLang="zh-TW" sz="2400" b="1" dirty="0"/>
              <a:t>高</a:t>
            </a:r>
            <a:r>
              <a:rPr lang="zh-TW" altLang="zh-TW" sz="24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， </a:t>
            </a:r>
            <a:r>
              <a:rPr lang="zh-TW" altLang="zh-TW" sz="2400" b="1" dirty="0"/>
              <a:t>對其周圍重要生物分子之破壞性更</a:t>
            </a:r>
            <a:r>
              <a:rPr lang="zh-TW" altLang="zh-TW" sz="2400" b="1" dirty="0" smtClean="0"/>
              <a:t>應</a:t>
            </a:r>
            <a:endParaRPr lang="en-US" altLang="zh-TW" sz="2400" b="1" dirty="0" smtClean="0"/>
          </a:p>
          <a:p>
            <a:pPr algn="just">
              <a:lnSpc>
                <a:spcPts val="3700"/>
              </a:lnSpc>
            </a:pPr>
            <a:r>
              <a:rPr lang="zh-TW" altLang="en-US" sz="2400" b="1" dirty="0"/>
              <a:t> </a:t>
            </a:r>
            <a:r>
              <a:rPr lang="zh-TW" altLang="en-US" sz="2400" b="1" dirty="0" smtClean="0"/>
              <a:t>  </a:t>
            </a:r>
            <a:r>
              <a:rPr lang="zh-TW" altLang="zh-TW" sz="2400" b="1" dirty="0" smtClean="0"/>
              <a:t>注意</a:t>
            </a:r>
            <a:r>
              <a:rPr lang="zh-TW" altLang="zh-TW" sz="2400" b="1" dirty="0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2804293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TW" dirty="0"/>
              <a:t>2-3 </a:t>
            </a:r>
            <a:r>
              <a:rPr lang="zh-TW" altLang="en-US" dirty="0"/>
              <a:t>游離輻射對細胞的效應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1275644" y="1117600"/>
            <a:ext cx="96304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TW" altLang="en-US" sz="2000" dirty="0" smtClean="0">
                <a:latin typeface="標楷體"/>
                <a:ea typeface="標楷體"/>
              </a:rPr>
              <a:t> </a:t>
            </a:r>
            <a:endParaRPr lang="zh-TW" altLang="zh-TW" sz="2800" b="1" dirty="0"/>
          </a:p>
        </p:txBody>
      </p:sp>
      <p:sp>
        <p:nvSpPr>
          <p:cNvPr id="2" name="矩形 1"/>
          <p:cNvSpPr/>
          <p:nvPr/>
        </p:nvSpPr>
        <p:spPr>
          <a:xfrm>
            <a:off x="1275644" y="3476978"/>
            <a:ext cx="9753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zh-TW" altLang="zh-TW" sz="2800" b="1" dirty="0"/>
          </a:p>
          <a:p>
            <a:pPr algn="just"/>
            <a:endParaRPr lang="en-US" altLang="zh-TW" sz="2800" b="1" dirty="0" smtClean="0">
              <a:latin typeface="標楷體"/>
              <a:ea typeface="標楷體"/>
            </a:endParaRPr>
          </a:p>
          <a:p>
            <a:endParaRPr lang="zh-TW" altLang="zh-TW" sz="2800" b="1" dirty="0"/>
          </a:p>
        </p:txBody>
      </p:sp>
      <p:sp>
        <p:nvSpPr>
          <p:cNvPr id="4" name="矩形 3"/>
          <p:cNvSpPr/>
          <p:nvPr/>
        </p:nvSpPr>
        <p:spPr>
          <a:xfrm>
            <a:off x="939338" y="947652"/>
            <a:ext cx="10201454" cy="53963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TW" altLang="en-US" dirty="0" smtClean="0">
                <a:solidFill>
                  <a:srgbClr val="C00000"/>
                </a:solidFill>
                <a:latin typeface="標楷體"/>
                <a:ea typeface="標楷體"/>
              </a:rPr>
              <a:t>▓</a:t>
            </a:r>
            <a:r>
              <a:rPr lang="zh-TW" altLang="en-US" dirty="0" smtClean="0">
                <a:latin typeface="標楷體"/>
                <a:ea typeface="標楷體"/>
              </a:rPr>
              <a:t> </a:t>
            </a:r>
            <a:r>
              <a:rPr lang="zh-TW" altLang="zh-TW" sz="3200" b="1" dirty="0" smtClean="0">
                <a:solidFill>
                  <a:srgbClr val="C00000"/>
                </a:solidFill>
              </a:rPr>
              <a:t>自由基</a:t>
            </a:r>
            <a:r>
              <a:rPr lang="en-US" altLang="zh-TW" sz="3200" b="1" dirty="0">
                <a:solidFill>
                  <a:srgbClr val="C00000"/>
                </a:solidFill>
              </a:rPr>
              <a:t>(free radical)</a:t>
            </a:r>
            <a:r>
              <a:rPr lang="zh-TW" altLang="zh-TW" sz="3200" b="1" dirty="0" smtClean="0">
                <a:solidFill>
                  <a:srgbClr val="C00000"/>
                </a:solidFill>
              </a:rPr>
              <a:t>的</a:t>
            </a:r>
            <a:r>
              <a:rPr lang="zh-TW" altLang="en-US" sz="3200" b="1" dirty="0" smtClean="0">
                <a:solidFill>
                  <a:srgbClr val="C00000"/>
                </a:solidFill>
              </a:rPr>
              <a:t>相關</a:t>
            </a:r>
            <a:r>
              <a:rPr lang="zh-TW" altLang="zh-TW" sz="3200" b="1" dirty="0" smtClean="0">
                <a:solidFill>
                  <a:srgbClr val="C00000"/>
                </a:solidFill>
              </a:rPr>
              <a:t>特性</a:t>
            </a:r>
            <a:endParaRPr lang="zh-TW" altLang="zh-TW" sz="3200" b="1" dirty="0">
              <a:solidFill>
                <a:srgbClr val="C00000"/>
              </a:solidFill>
            </a:endParaRPr>
          </a:p>
          <a:p>
            <a:pPr algn="just"/>
            <a:endParaRPr lang="en-US" altLang="zh-TW" sz="2400" b="1" dirty="0" smtClean="0">
              <a:solidFill>
                <a:srgbClr val="0070C0"/>
              </a:solidFill>
            </a:endParaRPr>
          </a:p>
          <a:p>
            <a:pPr algn="just">
              <a:lnSpc>
                <a:spcPts val="3400"/>
              </a:lnSpc>
            </a:pPr>
            <a:r>
              <a:rPr lang="zh-TW" altLang="en-US" sz="2400" b="1" u="sng" dirty="0">
                <a:solidFill>
                  <a:srgbClr val="00B050"/>
                </a:solidFill>
              </a:rPr>
              <a:t>何</a:t>
            </a:r>
            <a:r>
              <a:rPr lang="zh-TW" altLang="en-US" sz="2400" b="1" u="sng" dirty="0" smtClean="0">
                <a:solidFill>
                  <a:srgbClr val="00B050"/>
                </a:solidFill>
              </a:rPr>
              <a:t>謂自由基</a:t>
            </a:r>
            <a:r>
              <a:rPr lang="en-US" altLang="zh-TW" sz="2400" b="1" u="sng" dirty="0" smtClean="0">
                <a:solidFill>
                  <a:srgbClr val="00B050"/>
                </a:solidFill>
              </a:rPr>
              <a:t>(free radical)</a:t>
            </a:r>
            <a:r>
              <a:rPr lang="zh-TW" altLang="en-US" sz="2400" b="1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r>
              <a:rPr lang="zh-TW" altLang="en-US" sz="2400" b="1" dirty="0">
                <a:solidFill>
                  <a:srgbClr val="00B050"/>
                </a:solidFill>
              </a:rPr>
              <a:t>自由基</a:t>
            </a:r>
            <a:r>
              <a:rPr lang="zh-TW" altLang="en-US" sz="2400" b="1" dirty="0" smtClean="0">
                <a:solidFill>
                  <a:srgbClr val="00B050"/>
                </a:solidFill>
              </a:rPr>
              <a:t>是指</a:t>
            </a:r>
            <a:r>
              <a:rPr lang="zh-TW" altLang="en-US" sz="2400" b="1" u="sng" dirty="0" smtClean="0">
                <a:solidFill>
                  <a:srgbClr val="00B050"/>
                </a:solidFill>
              </a:rPr>
              <a:t>電子軌道上含有未配對電子的原子</a:t>
            </a:r>
            <a:r>
              <a:rPr lang="zh-TW" altLang="en-US" sz="2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2400" b="1" u="sng" dirty="0" smtClean="0">
                <a:solidFill>
                  <a:srgbClr val="00B050"/>
                </a:solidFill>
              </a:rPr>
              <a:t>離子</a:t>
            </a:r>
            <a:r>
              <a:rPr lang="en-US" altLang="zh-TW" sz="2400" b="1" u="sng" dirty="0" smtClean="0">
                <a:solidFill>
                  <a:srgbClr val="00B050"/>
                </a:solidFill>
              </a:rPr>
              <a:t>(ion)</a:t>
            </a:r>
            <a:r>
              <a:rPr lang="zh-TW" altLang="en-US" sz="2400" b="1" u="sng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、 </a:t>
            </a:r>
            <a:r>
              <a:rPr lang="zh-TW" altLang="en-US" sz="2400" b="1" u="sng" dirty="0" smtClean="0">
                <a:solidFill>
                  <a:srgbClr val="00B050"/>
                </a:solidFill>
              </a:rPr>
              <a:t>分子或官能基團</a:t>
            </a:r>
            <a:r>
              <a:rPr lang="zh-TW" altLang="en-US" sz="2400" b="1" dirty="0" smtClean="0">
                <a:solidFill>
                  <a:srgbClr val="00B050"/>
                </a:solidFill>
              </a:rPr>
              <a:t>。</a:t>
            </a:r>
            <a:r>
              <a:rPr lang="zh-TW" altLang="zh-TW" sz="2400" b="1" u="sng" dirty="0">
                <a:solidFill>
                  <a:srgbClr val="00B050"/>
                </a:solidFill>
              </a:rPr>
              <a:t>自由基</a:t>
            </a:r>
            <a:r>
              <a:rPr lang="zh-TW" altLang="en-US" sz="2400" b="1" u="sng" dirty="0" smtClean="0">
                <a:solidFill>
                  <a:srgbClr val="00B050"/>
                </a:solidFill>
              </a:rPr>
              <a:t>被認為是人</a:t>
            </a:r>
            <a:r>
              <a:rPr lang="zh-TW" altLang="en-US" sz="2400" b="1" u="sng" dirty="0">
                <a:solidFill>
                  <a:srgbClr val="00B050"/>
                </a:solidFill>
              </a:rPr>
              <a:t>體</a:t>
            </a:r>
            <a:r>
              <a:rPr lang="zh-TW" altLang="en-US" sz="2400" b="1" u="sng" dirty="0" smtClean="0">
                <a:solidFill>
                  <a:srgbClr val="00B050"/>
                </a:solidFill>
              </a:rPr>
              <a:t>老化</a:t>
            </a:r>
            <a:r>
              <a:rPr lang="zh-TW" altLang="en-US" sz="2400" b="1" u="sng" dirty="0">
                <a:solidFill>
                  <a:srgbClr val="00B050"/>
                </a:solidFill>
              </a:rPr>
              <a:t>的元凶</a:t>
            </a:r>
            <a:r>
              <a:rPr lang="zh-TW" altLang="zh-TW" sz="2400" b="1" dirty="0">
                <a:solidFill>
                  <a:srgbClr val="00B05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。</a:t>
            </a:r>
            <a:endParaRPr lang="zh-TW" altLang="zh-TW" sz="2400" b="1" dirty="0">
              <a:solidFill>
                <a:srgbClr val="00B050"/>
              </a:solidFill>
            </a:endParaRPr>
          </a:p>
          <a:p>
            <a:pPr algn="just"/>
            <a:endParaRPr lang="en-US" altLang="zh-TW" sz="2400" b="1" dirty="0" smtClean="0">
              <a:solidFill>
                <a:srgbClr val="0070C0"/>
              </a:solidFill>
            </a:endParaRPr>
          </a:p>
          <a:p>
            <a:pPr algn="just">
              <a:lnSpc>
                <a:spcPts val="3200"/>
              </a:lnSpc>
            </a:pPr>
            <a:r>
              <a:rPr lang="en-US" altLang="zh-TW" sz="2400" b="1" dirty="0" smtClean="0">
                <a:solidFill>
                  <a:srgbClr val="0070C0"/>
                </a:solidFill>
              </a:rPr>
              <a:t>(A)</a:t>
            </a:r>
            <a:r>
              <a:rPr lang="zh-TW" altLang="zh-TW" sz="2400" b="1" dirty="0">
                <a:solidFill>
                  <a:srgbClr val="0070C0"/>
                </a:solidFill>
              </a:rPr>
              <a:t>自由基的平均壽命約為</a:t>
            </a:r>
            <a:r>
              <a:rPr lang="en-US" altLang="zh-TW" sz="2400" b="1" dirty="0" smtClean="0">
                <a:solidFill>
                  <a:srgbClr val="0070C0"/>
                </a:solidFill>
              </a:rPr>
              <a:t>10</a:t>
            </a:r>
            <a:r>
              <a:rPr lang="en-US" altLang="zh-TW" sz="2400" b="1" baseline="30000" dirty="0" smtClean="0">
                <a:solidFill>
                  <a:srgbClr val="0070C0"/>
                </a:solidFill>
              </a:rPr>
              <a:t>-5</a:t>
            </a:r>
            <a:r>
              <a:rPr lang="zh-TW" altLang="en-US" sz="2400" b="1" baseline="30000" dirty="0" smtClean="0">
                <a:solidFill>
                  <a:srgbClr val="0070C0"/>
                </a:solidFill>
              </a:rPr>
              <a:t> </a:t>
            </a:r>
            <a:r>
              <a:rPr lang="zh-TW" altLang="zh-TW" sz="2400" b="1" dirty="0" smtClean="0">
                <a:solidFill>
                  <a:srgbClr val="0070C0"/>
                </a:solidFill>
              </a:rPr>
              <a:t>秒</a:t>
            </a:r>
            <a:r>
              <a:rPr lang="zh-TW" altLang="zh-TW" sz="24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。</a:t>
            </a:r>
            <a:r>
              <a:rPr lang="zh-TW" altLang="zh-TW" sz="2400" b="1" u="sng" dirty="0" smtClean="0">
                <a:solidFill>
                  <a:srgbClr val="0070C0"/>
                </a:solidFill>
              </a:rPr>
              <a:t>自由基</a:t>
            </a:r>
            <a:r>
              <a:rPr lang="zh-TW" altLang="zh-TW" sz="2400" b="1" u="sng" dirty="0">
                <a:solidFill>
                  <a:srgbClr val="0070C0"/>
                </a:solidFill>
              </a:rPr>
              <a:t>不</a:t>
            </a:r>
            <a:r>
              <a:rPr lang="zh-TW" altLang="zh-TW" sz="2400" b="1" u="sng" dirty="0" smtClean="0">
                <a:solidFill>
                  <a:srgbClr val="0070C0"/>
                </a:solidFill>
              </a:rPr>
              <a:t>帶電</a:t>
            </a:r>
            <a:r>
              <a:rPr lang="zh-TW" altLang="zh-TW" sz="2400" b="1" u="sng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， </a:t>
            </a:r>
            <a:r>
              <a:rPr lang="zh-TW" altLang="zh-TW" sz="2400" b="1" u="sng" dirty="0" smtClean="0">
                <a:solidFill>
                  <a:srgbClr val="0070C0"/>
                </a:solidFill>
              </a:rPr>
              <a:t>類似</a:t>
            </a:r>
            <a:r>
              <a:rPr lang="zh-TW" altLang="zh-TW" sz="2400" b="1" u="sng" dirty="0">
                <a:solidFill>
                  <a:srgbClr val="0070C0"/>
                </a:solidFill>
              </a:rPr>
              <a:t>中性</a:t>
            </a:r>
            <a:r>
              <a:rPr lang="zh-TW" altLang="zh-TW" sz="2400" b="1" u="sng" dirty="0" smtClean="0">
                <a:solidFill>
                  <a:srgbClr val="0070C0"/>
                </a:solidFill>
              </a:rPr>
              <a:t>原子</a:t>
            </a:r>
            <a:r>
              <a:rPr lang="zh-TW" altLang="zh-TW" sz="2400" b="1" u="sng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， </a:t>
            </a:r>
            <a:r>
              <a:rPr lang="zh-TW" altLang="zh-TW" sz="2400" b="1" u="sng" dirty="0" smtClean="0">
                <a:solidFill>
                  <a:srgbClr val="0070C0"/>
                </a:solidFill>
              </a:rPr>
              <a:t>所以</a:t>
            </a:r>
            <a:endParaRPr lang="en-US" altLang="zh-TW" sz="2400" b="1" u="sng" dirty="0" smtClean="0">
              <a:solidFill>
                <a:srgbClr val="0070C0"/>
              </a:solidFill>
            </a:endParaRPr>
          </a:p>
          <a:p>
            <a:pPr algn="just">
              <a:lnSpc>
                <a:spcPts val="3200"/>
              </a:lnSpc>
            </a:pPr>
            <a:r>
              <a:rPr lang="zh-TW" altLang="en-US" sz="2400" b="1" dirty="0">
                <a:solidFill>
                  <a:srgbClr val="0070C0"/>
                </a:solidFill>
              </a:rPr>
              <a:t> </a:t>
            </a:r>
            <a:r>
              <a:rPr lang="zh-TW" altLang="en-US" sz="2400" b="1" dirty="0" smtClean="0">
                <a:solidFill>
                  <a:srgbClr val="0070C0"/>
                </a:solidFill>
              </a:rPr>
              <a:t>    </a:t>
            </a:r>
            <a:r>
              <a:rPr lang="zh-TW" altLang="zh-TW" sz="2400" b="1" u="sng" dirty="0" smtClean="0">
                <a:solidFill>
                  <a:srgbClr val="0070C0"/>
                </a:solidFill>
              </a:rPr>
              <a:t>易於</a:t>
            </a:r>
            <a:r>
              <a:rPr lang="zh-TW" altLang="zh-TW" sz="2400" b="1" u="sng" dirty="0">
                <a:solidFill>
                  <a:srgbClr val="0070C0"/>
                </a:solidFill>
              </a:rPr>
              <a:t>擴散靠近其他分子或至</a:t>
            </a:r>
            <a:r>
              <a:rPr lang="zh-TW" altLang="zh-TW" sz="2400" b="1" u="sng" dirty="0" smtClean="0">
                <a:solidFill>
                  <a:srgbClr val="0070C0"/>
                </a:solidFill>
              </a:rPr>
              <a:t>細胞內</a:t>
            </a:r>
            <a:r>
              <a:rPr lang="zh-TW" altLang="zh-TW" sz="2400" b="1" u="sng" dirty="0">
                <a:solidFill>
                  <a:srgbClr val="0070C0"/>
                </a:solidFill>
              </a:rPr>
              <a:t>之任何</a:t>
            </a:r>
            <a:r>
              <a:rPr lang="zh-TW" altLang="zh-TW" sz="2400" b="1" u="sng" dirty="0" smtClean="0">
                <a:solidFill>
                  <a:srgbClr val="0070C0"/>
                </a:solidFill>
              </a:rPr>
              <a:t>部位</a:t>
            </a:r>
            <a:r>
              <a:rPr lang="zh-TW" altLang="zh-TW" sz="24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。</a:t>
            </a:r>
            <a:endParaRPr lang="zh-TW" altLang="zh-TW" sz="2400" b="1" dirty="0">
              <a:solidFill>
                <a:srgbClr val="0070C0"/>
              </a:solidFill>
            </a:endParaRPr>
          </a:p>
          <a:p>
            <a:pPr algn="just"/>
            <a:endParaRPr lang="en-US" altLang="zh-TW" sz="2400" b="1" dirty="0" smtClean="0">
              <a:solidFill>
                <a:srgbClr val="0070C0"/>
              </a:solidFill>
            </a:endParaRPr>
          </a:p>
          <a:p>
            <a:pPr algn="just">
              <a:lnSpc>
                <a:spcPts val="3200"/>
              </a:lnSpc>
            </a:pPr>
            <a:r>
              <a:rPr lang="en-US" altLang="zh-TW" sz="2400" b="1" dirty="0" smtClean="0">
                <a:solidFill>
                  <a:srgbClr val="0070C0"/>
                </a:solidFill>
              </a:rPr>
              <a:t>(B)</a:t>
            </a:r>
            <a:r>
              <a:rPr lang="zh-TW" altLang="zh-TW" sz="2400" b="1" u="sng" dirty="0">
                <a:solidFill>
                  <a:srgbClr val="0070C0"/>
                </a:solidFill>
              </a:rPr>
              <a:t>自由基本身具有未配對的</a:t>
            </a:r>
            <a:r>
              <a:rPr lang="zh-TW" altLang="zh-TW" sz="2400" b="1" u="sng" dirty="0" smtClean="0">
                <a:solidFill>
                  <a:srgbClr val="0070C0"/>
                </a:solidFill>
              </a:rPr>
              <a:t>電子</a:t>
            </a:r>
            <a:r>
              <a:rPr lang="zh-TW" altLang="zh-TW" sz="2400" b="1" u="sng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， </a:t>
            </a:r>
            <a:r>
              <a:rPr lang="zh-TW" altLang="zh-TW" sz="2400" b="1" u="sng" dirty="0" smtClean="0">
                <a:solidFill>
                  <a:srgbClr val="0070C0"/>
                </a:solidFill>
              </a:rPr>
              <a:t>所以</a:t>
            </a:r>
            <a:r>
              <a:rPr lang="zh-TW" altLang="zh-TW" sz="2400" b="1" u="sng" dirty="0">
                <a:solidFill>
                  <a:srgbClr val="0070C0"/>
                </a:solidFill>
              </a:rPr>
              <a:t>其化性</a:t>
            </a:r>
            <a:r>
              <a:rPr lang="zh-TW" altLang="zh-TW" sz="2400" b="1" u="sng" dirty="0" smtClean="0">
                <a:solidFill>
                  <a:srgbClr val="0070C0"/>
                </a:solidFill>
              </a:rPr>
              <a:t>活潑</a:t>
            </a:r>
            <a:r>
              <a:rPr lang="zh-TW" altLang="zh-TW" sz="2400" b="1" u="sng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， </a:t>
            </a:r>
            <a:r>
              <a:rPr lang="zh-TW" altLang="zh-TW" sz="2400" b="1" u="sng" dirty="0" smtClean="0">
                <a:solidFill>
                  <a:srgbClr val="0070C0"/>
                </a:solidFill>
              </a:rPr>
              <a:t>非常</a:t>
            </a:r>
            <a:r>
              <a:rPr lang="zh-TW" altLang="zh-TW" sz="2400" b="1" u="sng" dirty="0">
                <a:solidFill>
                  <a:srgbClr val="0070C0"/>
                </a:solidFill>
              </a:rPr>
              <a:t>不</a:t>
            </a:r>
            <a:r>
              <a:rPr lang="zh-TW" altLang="zh-TW" sz="2400" b="1" u="sng" dirty="0" smtClean="0">
                <a:solidFill>
                  <a:srgbClr val="0070C0"/>
                </a:solidFill>
              </a:rPr>
              <a:t>穩定</a:t>
            </a:r>
            <a:r>
              <a:rPr lang="zh-TW" altLang="zh-TW" sz="24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， </a:t>
            </a:r>
            <a:r>
              <a:rPr lang="zh-TW" altLang="zh-TW" sz="2400" b="1" dirty="0" smtClean="0">
                <a:solidFill>
                  <a:srgbClr val="0070C0"/>
                </a:solidFill>
              </a:rPr>
              <a:t>必須</a:t>
            </a:r>
            <a:endParaRPr lang="en-US" altLang="zh-TW" sz="2400" b="1" dirty="0" smtClean="0">
              <a:solidFill>
                <a:srgbClr val="0070C0"/>
              </a:solidFill>
            </a:endParaRPr>
          </a:p>
          <a:p>
            <a:pPr algn="just">
              <a:lnSpc>
                <a:spcPts val="3200"/>
              </a:lnSpc>
            </a:pPr>
            <a:r>
              <a:rPr lang="zh-TW" altLang="en-US" sz="2400" b="1" dirty="0">
                <a:solidFill>
                  <a:srgbClr val="0070C0"/>
                </a:solidFill>
              </a:rPr>
              <a:t> </a:t>
            </a:r>
            <a:r>
              <a:rPr lang="zh-TW" altLang="en-US" sz="2400" b="1" dirty="0" smtClean="0">
                <a:solidFill>
                  <a:srgbClr val="0070C0"/>
                </a:solidFill>
              </a:rPr>
              <a:t>    </a:t>
            </a:r>
            <a:r>
              <a:rPr lang="zh-TW" altLang="zh-TW" sz="2400" b="1" dirty="0" smtClean="0">
                <a:solidFill>
                  <a:srgbClr val="0070C0"/>
                </a:solidFill>
              </a:rPr>
              <a:t>與</a:t>
            </a:r>
            <a:r>
              <a:rPr lang="zh-TW" altLang="zh-TW" sz="2400" b="1" dirty="0">
                <a:solidFill>
                  <a:srgbClr val="0070C0"/>
                </a:solidFill>
              </a:rPr>
              <a:t>周圍</a:t>
            </a:r>
            <a:r>
              <a:rPr lang="zh-TW" altLang="zh-TW" sz="2400" b="1" dirty="0" smtClean="0">
                <a:solidFill>
                  <a:srgbClr val="0070C0"/>
                </a:solidFill>
              </a:rPr>
              <a:t>其他分子</a:t>
            </a:r>
            <a:r>
              <a:rPr lang="zh-TW" altLang="zh-TW" sz="2400" b="1" dirty="0">
                <a:solidFill>
                  <a:srgbClr val="0070C0"/>
                </a:solidFill>
              </a:rPr>
              <a:t>之</a:t>
            </a:r>
            <a:r>
              <a:rPr lang="zh-TW" altLang="zh-TW" sz="2400" b="1" dirty="0" smtClean="0">
                <a:solidFill>
                  <a:srgbClr val="0070C0"/>
                </a:solidFill>
              </a:rPr>
              <a:t>電子</a:t>
            </a:r>
            <a:r>
              <a:rPr lang="zh-TW" altLang="zh-TW" sz="2400" b="1" dirty="0">
                <a:solidFill>
                  <a:srgbClr val="0070C0"/>
                </a:solidFill>
              </a:rPr>
              <a:t>配對結合才會穩定</a:t>
            </a:r>
            <a:r>
              <a:rPr lang="zh-TW" altLang="zh-TW" sz="2400" b="1" dirty="0" smtClean="0">
                <a:solidFill>
                  <a:srgbClr val="0070C0"/>
                </a:solidFill>
              </a:rPr>
              <a:t>下來</a:t>
            </a:r>
            <a:r>
              <a:rPr lang="zh-TW" altLang="zh-TW" sz="24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。</a:t>
            </a:r>
            <a:endParaRPr lang="en-US" altLang="zh-TW" sz="2400" b="1" dirty="0" smtClean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  <a:p>
            <a:pPr algn="just"/>
            <a:endParaRPr lang="en-US" altLang="zh-TW" sz="2400" b="1" dirty="0" smtClean="0">
              <a:solidFill>
                <a:srgbClr val="0070C0"/>
              </a:solidFill>
            </a:endParaRPr>
          </a:p>
          <a:p>
            <a:pPr algn="just">
              <a:lnSpc>
                <a:spcPts val="3200"/>
              </a:lnSpc>
            </a:pPr>
            <a:r>
              <a:rPr lang="en-US" altLang="zh-TW" sz="2400" b="1" dirty="0" smtClean="0">
                <a:solidFill>
                  <a:srgbClr val="0070C0"/>
                </a:solidFill>
              </a:rPr>
              <a:t>(</a:t>
            </a:r>
            <a:r>
              <a:rPr lang="en-US" altLang="zh-TW" sz="2400" b="1" dirty="0">
                <a:solidFill>
                  <a:srgbClr val="0070C0"/>
                </a:solidFill>
              </a:rPr>
              <a:t>C)</a:t>
            </a:r>
            <a:r>
              <a:rPr lang="zh-TW" altLang="zh-TW" sz="2400" b="1" dirty="0">
                <a:solidFill>
                  <a:srgbClr val="0070C0"/>
                </a:solidFill>
              </a:rPr>
              <a:t>水分子受游離輻射後之產物中尤以氫氧自由基</a:t>
            </a:r>
            <a:r>
              <a:rPr lang="en-US" altLang="zh-TW" sz="2400" b="1" dirty="0">
                <a:solidFill>
                  <a:srgbClr val="0070C0"/>
                </a:solidFill>
              </a:rPr>
              <a:t>(OH•)</a:t>
            </a:r>
            <a:r>
              <a:rPr lang="zh-TW" altLang="zh-TW" sz="2400" b="1" dirty="0">
                <a:solidFill>
                  <a:srgbClr val="0070C0"/>
                </a:solidFill>
              </a:rPr>
              <a:t>及氫</a:t>
            </a:r>
            <a:r>
              <a:rPr lang="zh-TW" altLang="zh-TW" sz="2400" b="1" dirty="0" smtClean="0">
                <a:solidFill>
                  <a:srgbClr val="0070C0"/>
                </a:solidFill>
              </a:rPr>
              <a:t>自由基</a:t>
            </a:r>
            <a:r>
              <a:rPr lang="zh-TW" altLang="en-US" sz="2400" b="1" dirty="0" smtClean="0">
                <a:solidFill>
                  <a:srgbClr val="0070C0"/>
                </a:solidFill>
              </a:rPr>
              <a:t> </a:t>
            </a:r>
            <a:r>
              <a:rPr lang="en-US" altLang="zh-TW" sz="2400" b="1" dirty="0" smtClean="0">
                <a:solidFill>
                  <a:srgbClr val="0070C0"/>
                </a:solidFill>
              </a:rPr>
              <a:t>(</a:t>
            </a:r>
            <a:r>
              <a:rPr lang="en-US" altLang="zh-TW" sz="2400" b="1" dirty="0">
                <a:solidFill>
                  <a:srgbClr val="0070C0"/>
                </a:solidFill>
              </a:rPr>
              <a:t>H•)</a:t>
            </a:r>
            <a:r>
              <a:rPr lang="zh-TW" altLang="zh-TW" sz="2400" b="1" dirty="0">
                <a:solidFill>
                  <a:srgbClr val="0070C0"/>
                </a:solidFill>
              </a:rPr>
              <a:t>之</a:t>
            </a:r>
            <a:endParaRPr lang="en-US" altLang="zh-TW" sz="2400" b="1" dirty="0">
              <a:solidFill>
                <a:srgbClr val="0070C0"/>
              </a:solidFill>
            </a:endParaRPr>
          </a:p>
          <a:p>
            <a:pPr algn="just">
              <a:lnSpc>
                <a:spcPts val="3200"/>
              </a:lnSpc>
            </a:pPr>
            <a:r>
              <a:rPr lang="zh-TW" altLang="en-US" sz="2400" b="1" dirty="0">
                <a:solidFill>
                  <a:srgbClr val="0070C0"/>
                </a:solidFill>
              </a:rPr>
              <a:t>     </a:t>
            </a:r>
            <a:r>
              <a:rPr lang="zh-TW" altLang="zh-TW" sz="2400" b="1" dirty="0">
                <a:solidFill>
                  <a:srgbClr val="0070C0"/>
                </a:solidFill>
              </a:rPr>
              <a:t>化學反應最重要</a:t>
            </a:r>
            <a:r>
              <a:rPr lang="zh-TW" altLang="zh-TW" sz="24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。</a:t>
            </a:r>
            <a:endParaRPr lang="en-US" altLang="zh-TW" sz="2400" b="1" dirty="0" smtClean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082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TW" dirty="0"/>
              <a:t>2-3 </a:t>
            </a:r>
            <a:r>
              <a:rPr lang="zh-TW" altLang="en-US" dirty="0"/>
              <a:t>游離輻射對細胞的效應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1275644" y="1117600"/>
            <a:ext cx="96304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TW" altLang="en-US" sz="2000" dirty="0" smtClean="0">
                <a:latin typeface="標楷體"/>
                <a:ea typeface="標楷體"/>
              </a:rPr>
              <a:t> </a:t>
            </a:r>
            <a:endParaRPr lang="zh-TW" altLang="zh-TW" sz="2800" b="1" dirty="0"/>
          </a:p>
        </p:txBody>
      </p:sp>
      <p:sp>
        <p:nvSpPr>
          <p:cNvPr id="2" name="矩形 1"/>
          <p:cNvSpPr/>
          <p:nvPr/>
        </p:nvSpPr>
        <p:spPr>
          <a:xfrm>
            <a:off x="1275644" y="3476978"/>
            <a:ext cx="9753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zh-TW" altLang="zh-TW" sz="2800" b="1" dirty="0"/>
          </a:p>
          <a:p>
            <a:pPr algn="just"/>
            <a:endParaRPr lang="en-US" altLang="zh-TW" sz="2800" b="1" dirty="0" smtClean="0">
              <a:latin typeface="標楷體"/>
              <a:ea typeface="標楷體"/>
            </a:endParaRPr>
          </a:p>
          <a:p>
            <a:endParaRPr lang="zh-TW" altLang="zh-TW" sz="2800" b="1" dirty="0"/>
          </a:p>
        </p:txBody>
      </p:sp>
      <p:sp>
        <p:nvSpPr>
          <p:cNvPr id="4" name="矩形 3"/>
          <p:cNvSpPr/>
          <p:nvPr/>
        </p:nvSpPr>
        <p:spPr>
          <a:xfrm>
            <a:off x="1064029" y="1230284"/>
            <a:ext cx="10100681" cy="44422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TW" altLang="en-US" dirty="0" smtClean="0">
                <a:solidFill>
                  <a:srgbClr val="C00000"/>
                </a:solidFill>
                <a:latin typeface="標楷體"/>
                <a:ea typeface="標楷體"/>
              </a:rPr>
              <a:t>▓</a:t>
            </a:r>
            <a:r>
              <a:rPr lang="zh-TW" altLang="en-US" dirty="0" smtClean="0">
                <a:latin typeface="標楷體"/>
                <a:ea typeface="標楷體"/>
              </a:rPr>
              <a:t> </a:t>
            </a:r>
            <a:r>
              <a:rPr lang="zh-TW" altLang="zh-TW" sz="3200" b="1" dirty="0" smtClean="0">
                <a:solidFill>
                  <a:srgbClr val="C00000"/>
                </a:solidFill>
              </a:rPr>
              <a:t>自由基</a:t>
            </a:r>
            <a:r>
              <a:rPr lang="en-US" altLang="zh-TW" sz="3200" b="1" dirty="0">
                <a:solidFill>
                  <a:srgbClr val="C00000"/>
                </a:solidFill>
              </a:rPr>
              <a:t>(free radical)</a:t>
            </a:r>
            <a:r>
              <a:rPr lang="zh-TW" altLang="zh-TW" sz="3200" b="1" dirty="0" smtClean="0">
                <a:solidFill>
                  <a:srgbClr val="C00000"/>
                </a:solidFill>
              </a:rPr>
              <a:t>的</a:t>
            </a:r>
            <a:r>
              <a:rPr lang="zh-TW" altLang="en-US" sz="3200" b="1" dirty="0" smtClean="0">
                <a:solidFill>
                  <a:srgbClr val="C00000"/>
                </a:solidFill>
              </a:rPr>
              <a:t>相關</a:t>
            </a:r>
            <a:r>
              <a:rPr lang="zh-TW" altLang="zh-TW" sz="3200" b="1" dirty="0" smtClean="0">
                <a:solidFill>
                  <a:srgbClr val="C00000"/>
                </a:solidFill>
              </a:rPr>
              <a:t>特性</a:t>
            </a:r>
            <a:endParaRPr lang="zh-TW" altLang="zh-TW" sz="3200" b="1" dirty="0">
              <a:solidFill>
                <a:srgbClr val="C00000"/>
              </a:solidFill>
            </a:endParaRPr>
          </a:p>
          <a:p>
            <a:pPr algn="just"/>
            <a:endParaRPr lang="en-US" altLang="zh-TW" sz="2400" b="1" dirty="0" smtClean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  <a:p>
            <a:pPr algn="just">
              <a:lnSpc>
                <a:spcPts val="3200"/>
              </a:lnSpc>
            </a:pPr>
            <a:r>
              <a:rPr lang="en-US" altLang="zh-TW" sz="24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(</a:t>
            </a:r>
            <a:r>
              <a:rPr lang="en-US" altLang="zh-TW" sz="24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D)</a:t>
            </a:r>
            <a:r>
              <a:rPr lang="zh-TW" altLang="zh-TW" sz="2400" b="1" u="sng" dirty="0">
                <a:solidFill>
                  <a:srgbClr val="0070C0"/>
                </a:solidFill>
              </a:rPr>
              <a:t>自由基</a:t>
            </a:r>
            <a:r>
              <a:rPr lang="zh-TW" altLang="en-US" sz="2400" b="1" u="sng" dirty="0">
                <a:solidFill>
                  <a:srgbClr val="0070C0"/>
                </a:solidFill>
              </a:rPr>
              <a:t>如果傷害到大分子的</a:t>
            </a:r>
            <a:r>
              <a:rPr lang="en-US" altLang="zh-TW" sz="2400" b="1" u="sng" dirty="0">
                <a:solidFill>
                  <a:srgbClr val="0070C0"/>
                </a:solidFill>
              </a:rPr>
              <a:t>DNA</a:t>
            </a:r>
            <a:r>
              <a:rPr lang="zh-TW" altLang="zh-TW" sz="2400" b="1" u="sng" dirty="0">
                <a:solidFill>
                  <a:srgbClr val="0070C0"/>
                </a:solidFill>
              </a:rPr>
              <a:t> </a:t>
            </a:r>
            <a:r>
              <a:rPr lang="zh-TW" altLang="zh-TW" sz="2400" b="1" u="sng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， </a:t>
            </a:r>
            <a:r>
              <a:rPr lang="zh-TW" altLang="en-US" sz="2400" b="1" u="sng" dirty="0">
                <a:solidFill>
                  <a:srgbClr val="0070C0"/>
                </a:solidFill>
              </a:rPr>
              <a:t>則會導致基因突變、染色體變異與</a:t>
            </a:r>
            <a:endParaRPr lang="en-US" altLang="zh-TW" sz="2400" b="1" u="sng" dirty="0">
              <a:solidFill>
                <a:srgbClr val="0070C0"/>
              </a:solidFill>
            </a:endParaRPr>
          </a:p>
          <a:p>
            <a:pPr algn="just">
              <a:lnSpc>
                <a:spcPts val="3200"/>
              </a:lnSpc>
            </a:pPr>
            <a:r>
              <a:rPr lang="zh-TW" altLang="en-US" sz="2400" b="1" dirty="0">
                <a:solidFill>
                  <a:srgbClr val="0070C0"/>
                </a:solidFill>
              </a:rPr>
              <a:t>     </a:t>
            </a:r>
            <a:r>
              <a:rPr lang="zh-TW" altLang="en-US" sz="2400" b="1" u="sng" dirty="0" smtClean="0">
                <a:solidFill>
                  <a:srgbClr val="0070C0"/>
                </a:solidFill>
              </a:rPr>
              <a:t>細胞</a:t>
            </a:r>
            <a:r>
              <a:rPr lang="zh-TW" altLang="en-US" sz="2400" b="1" u="sng" dirty="0">
                <a:solidFill>
                  <a:srgbClr val="0070C0"/>
                </a:solidFill>
              </a:rPr>
              <a:t>死亡</a:t>
            </a:r>
            <a:r>
              <a:rPr lang="zh-TW" altLang="zh-TW" sz="24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。</a:t>
            </a:r>
            <a:endParaRPr lang="en-US" altLang="zh-TW" sz="2400" b="1" dirty="0" smtClean="0">
              <a:solidFill>
                <a:srgbClr val="0070C0"/>
              </a:solidFill>
            </a:endParaRPr>
          </a:p>
          <a:p>
            <a:pPr algn="just"/>
            <a:endParaRPr lang="en-US" altLang="zh-TW" sz="2400" b="1" dirty="0" smtClean="0">
              <a:solidFill>
                <a:srgbClr val="0070C0"/>
              </a:solidFill>
            </a:endParaRPr>
          </a:p>
          <a:p>
            <a:pPr algn="just"/>
            <a:r>
              <a:rPr lang="en-US" altLang="zh-TW" sz="2400" b="1" dirty="0" smtClean="0">
                <a:solidFill>
                  <a:srgbClr val="0070C0"/>
                </a:solidFill>
              </a:rPr>
              <a:t>(</a:t>
            </a:r>
            <a:r>
              <a:rPr lang="en-US" altLang="zh-TW" sz="2400" b="1" dirty="0">
                <a:solidFill>
                  <a:srgbClr val="0070C0"/>
                </a:solidFill>
              </a:rPr>
              <a:t>E)</a:t>
            </a:r>
            <a:r>
              <a:rPr lang="zh-TW" altLang="zh-TW" sz="2400" b="1" u="sng" dirty="0">
                <a:solidFill>
                  <a:srgbClr val="0070C0"/>
                </a:solidFill>
              </a:rPr>
              <a:t>維生素</a:t>
            </a:r>
            <a:r>
              <a:rPr lang="en-US" altLang="zh-TW" sz="2400" b="1" u="sng" dirty="0">
                <a:solidFill>
                  <a:srgbClr val="0070C0"/>
                </a:solidFill>
              </a:rPr>
              <a:t>C</a:t>
            </a:r>
            <a:r>
              <a:rPr lang="zh-TW" altLang="zh-TW" sz="2400" b="1" dirty="0">
                <a:solidFill>
                  <a:srgbClr val="0070C0"/>
                </a:solidFill>
              </a:rPr>
              <a:t>可以還原自由基而</a:t>
            </a:r>
            <a:r>
              <a:rPr lang="zh-TW" altLang="zh-TW" sz="2400" b="1" u="sng" dirty="0">
                <a:solidFill>
                  <a:srgbClr val="0070C0"/>
                </a:solidFill>
              </a:rPr>
              <a:t>減少</a:t>
            </a:r>
            <a:r>
              <a:rPr lang="zh-TW" altLang="zh-TW" sz="2400" b="1" u="sng" dirty="0" smtClean="0">
                <a:solidFill>
                  <a:srgbClr val="0070C0"/>
                </a:solidFill>
              </a:rPr>
              <a:t>傷害</a:t>
            </a:r>
            <a:r>
              <a:rPr lang="zh-TW" altLang="zh-TW" sz="24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。</a:t>
            </a:r>
            <a:endParaRPr lang="zh-TW" altLang="zh-TW" sz="2400" b="1" dirty="0">
              <a:solidFill>
                <a:srgbClr val="0070C0"/>
              </a:solidFill>
            </a:endParaRPr>
          </a:p>
          <a:p>
            <a:pPr algn="just"/>
            <a:endParaRPr lang="en-US" altLang="zh-TW" sz="2400" b="1" dirty="0" smtClean="0">
              <a:solidFill>
                <a:srgbClr val="0070C0"/>
              </a:solidFill>
            </a:endParaRPr>
          </a:p>
          <a:p>
            <a:pPr algn="just"/>
            <a:r>
              <a:rPr lang="en-US" altLang="zh-TW" sz="2400" b="1" dirty="0" smtClean="0">
                <a:solidFill>
                  <a:srgbClr val="0070C0"/>
                </a:solidFill>
              </a:rPr>
              <a:t>(</a:t>
            </a:r>
            <a:r>
              <a:rPr lang="en-US" altLang="zh-TW" sz="2400" b="1" dirty="0">
                <a:solidFill>
                  <a:srgbClr val="0070C0"/>
                </a:solidFill>
              </a:rPr>
              <a:t>F)</a:t>
            </a:r>
            <a:r>
              <a:rPr lang="zh-TW" altLang="zh-TW" sz="2400" b="1" u="sng" dirty="0">
                <a:solidFill>
                  <a:srgbClr val="0070C0"/>
                </a:solidFill>
              </a:rPr>
              <a:t>硫</a:t>
            </a:r>
            <a:r>
              <a:rPr lang="zh-TW" altLang="zh-TW" sz="2400" b="1" u="sng" dirty="0" smtClean="0">
                <a:solidFill>
                  <a:srgbClr val="0070C0"/>
                </a:solidFill>
              </a:rPr>
              <a:t>氫</a:t>
            </a:r>
            <a:r>
              <a:rPr lang="en-US" altLang="zh-TW" sz="2400" b="1" u="sng" dirty="0" smtClean="0">
                <a:solidFill>
                  <a:srgbClr val="0070C0"/>
                </a:solidFill>
              </a:rPr>
              <a:t>(</a:t>
            </a:r>
            <a:r>
              <a:rPr lang="zh-TW" altLang="en-US" sz="2400" b="1" u="sng" dirty="0" smtClean="0">
                <a:solidFill>
                  <a:srgbClr val="0070C0"/>
                </a:solidFill>
              </a:rPr>
              <a:t> </a:t>
            </a:r>
            <a:r>
              <a:rPr lang="en-US" altLang="zh-TW" sz="2400" b="1" u="sng" dirty="0" smtClean="0">
                <a:solidFill>
                  <a:srgbClr val="0070C0"/>
                </a:solidFill>
              </a:rPr>
              <a:t>-</a:t>
            </a:r>
            <a:r>
              <a:rPr lang="zh-TW" altLang="en-US" sz="2400" b="1" u="sng" dirty="0" smtClean="0">
                <a:solidFill>
                  <a:srgbClr val="0070C0"/>
                </a:solidFill>
              </a:rPr>
              <a:t> </a:t>
            </a:r>
            <a:r>
              <a:rPr lang="en-US" altLang="zh-TW" sz="2400" b="1" u="sng" dirty="0" smtClean="0">
                <a:solidFill>
                  <a:srgbClr val="0070C0"/>
                </a:solidFill>
              </a:rPr>
              <a:t>SH</a:t>
            </a:r>
            <a:r>
              <a:rPr lang="en-US" altLang="zh-TW" sz="2400" b="1" u="sng" dirty="0" smtClean="0">
                <a:solidFill>
                  <a:srgbClr val="0070C0"/>
                </a:solidFill>
              </a:rPr>
              <a:t>, </a:t>
            </a:r>
            <a:r>
              <a:rPr lang="en-US" altLang="zh-TW" sz="2400" b="1" u="sng" dirty="0" smtClean="0">
                <a:solidFill>
                  <a:srgbClr val="0070C0"/>
                </a:solidFill>
              </a:rPr>
              <a:t>thiol</a:t>
            </a:r>
            <a:r>
              <a:rPr lang="zh-TW" altLang="en-US" sz="2400" b="1" u="sng" dirty="0" smtClean="0">
                <a:solidFill>
                  <a:srgbClr val="0070C0"/>
                </a:solidFill>
              </a:rPr>
              <a:t> </a:t>
            </a:r>
            <a:r>
              <a:rPr lang="en-US" altLang="zh-TW" sz="2400" b="1" u="sng" dirty="0" smtClean="0">
                <a:solidFill>
                  <a:srgbClr val="0070C0"/>
                </a:solidFill>
              </a:rPr>
              <a:t>)</a:t>
            </a:r>
            <a:r>
              <a:rPr lang="zh-TW" altLang="zh-TW" sz="2400" b="1" u="sng" dirty="0" smtClean="0">
                <a:solidFill>
                  <a:srgbClr val="0070C0"/>
                </a:solidFill>
              </a:rPr>
              <a:t>化合物</a:t>
            </a:r>
            <a:r>
              <a:rPr lang="zh-TW" altLang="zh-TW" sz="2400" b="1" dirty="0" smtClean="0">
                <a:solidFill>
                  <a:srgbClr val="0070C0"/>
                </a:solidFill>
              </a:rPr>
              <a:t>可以</a:t>
            </a:r>
            <a:r>
              <a:rPr lang="zh-TW" altLang="en-US" sz="2400" b="1" dirty="0" smtClean="0">
                <a:solidFill>
                  <a:srgbClr val="0070C0"/>
                </a:solidFill>
              </a:rPr>
              <a:t>減少</a:t>
            </a:r>
            <a:r>
              <a:rPr lang="zh-TW" altLang="zh-TW" sz="2400" b="1" dirty="0" smtClean="0">
                <a:solidFill>
                  <a:srgbClr val="0070C0"/>
                </a:solidFill>
              </a:rPr>
              <a:t>細胞</a:t>
            </a:r>
            <a:r>
              <a:rPr lang="zh-TW" altLang="zh-TW" sz="2400" b="1" dirty="0">
                <a:solidFill>
                  <a:srgbClr val="0070C0"/>
                </a:solidFill>
              </a:rPr>
              <a:t>中因輻射所誘發的</a:t>
            </a:r>
            <a:r>
              <a:rPr lang="zh-TW" altLang="zh-TW" sz="2400" b="1" dirty="0" smtClean="0">
                <a:solidFill>
                  <a:srgbClr val="0070C0"/>
                </a:solidFill>
              </a:rPr>
              <a:t>自由基</a:t>
            </a:r>
            <a:r>
              <a:rPr lang="zh-TW" altLang="zh-TW" sz="24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。</a:t>
            </a:r>
            <a:endParaRPr lang="zh-TW" altLang="zh-TW" sz="2400" b="1" dirty="0">
              <a:solidFill>
                <a:srgbClr val="0070C0"/>
              </a:solidFill>
            </a:endParaRPr>
          </a:p>
          <a:p>
            <a:pPr algn="just"/>
            <a:endParaRPr lang="en-US" altLang="zh-TW" sz="2400" b="1" dirty="0" smtClean="0">
              <a:solidFill>
                <a:srgbClr val="0070C0"/>
              </a:solidFill>
            </a:endParaRPr>
          </a:p>
          <a:p>
            <a:pPr algn="just">
              <a:lnSpc>
                <a:spcPts val="3200"/>
              </a:lnSpc>
            </a:pPr>
            <a:r>
              <a:rPr lang="en-US" altLang="zh-TW" sz="2400" b="1" dirty="0" smtClean="0">
                <a:solidFill>
                  <a:srgbClr val="0070C0"/>
                </a:solidFill>
              </a:rPr>
              <a:t>(</a:t>
            </a:r>
            <a:r>
              <a:rPr lang="en-US" altLang="zh-TW" sz="2400" b="1" dirty="0">
                <a:solidFill>
                  <a:srgbClr val="0070C0"/>
                </a:solidFill>
              </a:rPr>
              <a:t>G</a:t>
            </a:r>
            <a:r>
              <a:rPr lang="en-US" altLang="zh-TW" sz="2400" b="1" dirty="0" smtClean="0">
                <a:solidFill>
                  <a:srgbClr val="0070C0"/>
                </a:solidFill>
              </a:rPr>
              <a:t>)</a:t>
            </a:r>
            <a:r>
              <a:rPr lang="zh-TW" altLang="en-US" sz="2400" b="1" dirty="0" smtClean="0">
                <a:solidFill>
                  <a:srgbClr val="0070C0"/>
                </a:solidFill>
              </a:rPr>
              <a:t> </a:t>
            </a:r>
            <a:r>
              <a:rPr lang="zh-TW" altLang="zh-TW" sz="2400" b="1" u="sng" dirty="0" smtClean="0">
                <a:solidFill>
                  <a:srgbClr val="0070C0"/>
                </a:solidFill>
              </a:rPr>
              <a:t>在</a:t>
            </a:r>
            <a:r>
              <a:rPr lang="zh-TW" altLang="zh-TW" sz="2400" b="1" u="sng" dirty="0">
                <a:solidFill>
                  <a:srgbClr val="0070C0"/>
                </a:solidFill>
              </a:rPr>
              <a:t>氧的存在下</a:t>
            </a:r>
            <a:r>
              <a:rPr lang="zh-TW" altLang="zh-TW" sz="2400" b="1" dirty="0">
                <a:solidFill>
                  <a:srgbClr val="0070C0"/>
                </a:solidFill>
              </a:rPr>
              <a:t>易生成過氧化物自由基</a:t>
            </a:r>
            <a:r>
              <a:rPr lang="en-US" altLang="zh-TW" sz="2400" b="1" dirty="0">
                <a:solidFill>
                  <a:srgbClr val="0070C0"/>
                </a:solidFill>
              </a:rPr>
              <a:t>(RO</a:t>
            </a:r>
            <a:r>
              <a:rPr lang="en-US" altLang="zh-TW" sz="2400" b="1" baseline="-25000" dirty="0">
                <a:solidFill>
                  <a:srgbClr val="0070C0"/>
                </a:solidFill>
              </a:rPr>
              <a:t>2</a:t>
            </a:r>
            <a:r>
              <a:rPr lang="en-US" altLang="zh-TW" sz="2400" b="1" dirty="0" smtClean="0">
                <a:solidFill>
                  <a:srgbClr val="0070C0"/>
                </a:solidFill>
              </a:rPr>
              <a:t>)</a:t>
            </a:r>
            <a:r>
              <a:rPr lang="zh-TW" altLang="zh-TW" sz="24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，</a:t>
            </a:r>
            <a:r>
              <a:rPr lang="zh-TW" altLang="zh-TW" sz="2400" b="1" dirty="0" smtClean="0">
                <a:solidFill>
                  <a:srgbClr val="0070C0"/>
                </a:solidFill>
              </a:rPr>
              <a:t>使</a:t>
            </a:r>
            <a:r>
              <a:rPr lang="zh-TW" altLang="zh-TW" sz="2400" b="1" dirty="0">
                <a:solidFill>
                  <a:srgbClr val="0070C0"/>
                </a:solidFill>
              </a:rPr>
              <a:t>細胞無法進行修補</a:t>
            </a:r>
            <a:r>
              <a:rPr lang="zh-TW" altLang="zh-TW" sz="2400" b="1" dirty="0" smtClean="0">
                <a:solidFill>
                  <a:srgbClr val="0070C0"/>
                </a:solidFill>
              </a:rPr>
              <a:t>作用</a:t>
            </a:r>
            <a:endParaRPr lang="en-US" altLang="zh-TW" sz="2400" b="1" dirty="0" smtClean="0">
              <a:solidFill>
                <a:srgbClr val="0070C0"/>
              </a:solidFill>
            </a:endParaRPr>
          </a:p>
          <a:p>
            <a:pPr algn="just">
              <a:lnSpc>
                <a:spcPts val="3200"/>
              </a:lnSpc>
            </a:pPr>
            <a:r>
              <a:rPr lang="zh-TW" altLang="en-US" sz="2400" b="1" dirty="0">
                <a:solidFill>
                  <a:srgbClr val="0070C0"/>
                </a:solidFill>
              </a:rPr>
              <a:t> </a:t>
            </a:r>
            <a:r>
              <a:rPr lang="zh-TW" altLang="en-US" sz="2400" b="1" dirty="0" smtClean="0">
                <a:solidFill>
                  <a:srgbClr val="0070C0"/>
                </a:solidFill>
              </a:rPr>
              <a:t>    </a:t>
            </a:r>
            <a:r>
              <a:rPr lang="zh-TW" altLang="zh-TW" sz="2400" b="1" dirty="0" smtClean="0">
                <a:solidFill>
                  <a:srgbClr val="0070C0"/>
                </a:solidFill>
              </a:rPr>
              <a:t>恢復原來的</a:t>
            </a:r>
            <a:r>
              <a:rPr lang="zh-TW" altLang="zh-TW" sz="2400" b="1" dirty="0">
                <a:solidFill>
                  <a:srgbClr val="0070C0"/>
                </a:solidFill>
              </a:rPr>
              <a:t>功能</a:t>
            </a:r>
            <a:r>
              <a:rPr lang="zh-TW" altLang="zh-TW" sz="2400" b="1" dirty="0" smtClean="0">
                <a:solidFill>
                  <a:srgbClr val="0070C0"/>
                </a:solidFill>
              </a:rPr>
              <a:t>而造成</a:t>
            </a:r>
            <a:r>
              <a:rPr lang="zh-TW" altLang="zh-TW" sz="2400" b="1" dirty="0">
                <a:solidFill>
                  <a:srgbClr val="0070C0"/>
                </a:solidFill>
              </a:rPr>
              <a:t>較大的輻射</a:t>
            </a:r>
            <a:r>
              <a:rPr lang="zh-TW" altLang="zh-TW" sz="2400" b="1" dirty="0" smtClean="0">
                <a:solidFill>
                  <a:srgbClr val="0070C0"/>
                </a:solidFill>
              </a:rPr>
              <a:t>傷害</a:t>
            </a:r>
            <a:r>
              <a:rPr lang="zh-TW" altLang="zh-TW" sz="24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。</a:t>
            </a:r>
            <a:endParaRPr lang="en-US" altLang="zh-TW" sz="2400" b="1" dirty="0" smtClean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157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TW" dirty="0"/>
              <a:t>2-3 </a:t>
            </a:r>
            <a:r>
              <a:rPr lang="zh-TW" altLang="en-US" dirty="0"/>
              <a:t>游離輻射對細胞的效應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1275644" y="1117600"/>
            <a:ext cx="96304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TW" altLang="en-US" sz="2000" dirty="0" smtClean="0">
                <a:latin typeface="標楷體"/>
                <a:ea typeface="標楷體"/>
              </a:rPr>
              <a:t> </a:t>
            </a:r>
            <a:endParaRPr lang="zh-TW" altLang="zh-TW" sz="2800" b="1" dirty="0"/>
          </a:p>
        </p:txBody>
      </p:sp>
      <p:sp>
        <p:nvSpPr>
          <p:cNvPr id="2" name="矩形 1"/>
          <p:cNvSpPr/>
          <p:nvPr/>
        </p:nvSpPr>
        <p:spPr>
          <a:xfrm>
            <a:off x="1275644" y="3476978"/>
            <a:ext cx="9753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zh-TW" altLang="zh-TW" sz="2800" b="1" dirty="0"/>
          </a:p>
          <a:p>
            <a:pPr algn="just"/>
            <a:endParaRPr lang="en-US" altLang="zh-TW" sz="2800" b="1" dirty="0" smtClean="0">
              <a:latin typeface="標楷體"/>
              <a:ea typeface="標楷體"/>
            </a:endParaRPr>
          </a:p>
          <a:p>
            <a:endParaRPr lang="zh-TW" altLang="zh-TW" sz="2800" b="1" dirty="0"/>
          </a:p>
        </p:txBody>
      </p:sp>
      <p:sp>
        <p:nvSpPr>
          <p:cNvPr id="4" name="矩形 3"/>
          <p:cNvSpPr/>
          <p:nvPr/>
        </p:nvSpPr>
        <p:spPr>
          <a:xfrm>
            <a:off x="1172095" y="1517710"/>
            <a:ext cx="9992615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TW" altLang="en-US" dirty="0" smtClean="0">
                <a:solidFill>
                  <a:srgbClr val="C00000"/>
                </a:solidFill>
                <a:latin typeface="標楷體"/>
                <a:ea typeface="標楷體"/>
              </a:rPr>
              <a:t>▓ </a:t>
            </a:r>
            <a:r>
              <a:rPr lang="zh-TW" altLang="en-US" sz="32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游離輻射與物質發生作用</a:t>
            </a:r>
            <a:r>
              <a:rPr lang="zh-TW" altLang="en-US" sz="32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的時程</a:t>
            </a:r>
            <a:endParaRPr lang="en-US" altLang="zh-TW" sz="3200" b="1" dirty="0" smtClean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endParaRPr lang="en-US" altLang="zh-TW" sz="2400" b="1" dirty="0" smtClean="0">
              <a:solidFill>
                <a:srgbClr val="0070C0"/>
              </a:solidFill>
            </a:endParaRPr>
          </a:p>
          <a:p>
            <a:pPr algn="just"/>
            <a:r>
              <a:rPr lang="en-US" altLang="zh-TW" sz="2400" b="1" dirty="0" smtClean="0">
                <a:solidFill>
                  <a:srgbClr val="00B050"/>
                </a:solidFill>
              </a:rPr>
              <a:t>(1)</a:t>
            </a:r>
            <a:r>
              <a:rPr lang="zh-TW" altLang="en-US" sz="24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游離輻射與物質</a:t>
            </a:r>
            <a:r>
              <a:rPr lang="zh-TW" altLang="en-US" sz="2400" b="1" u="sng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發生游離的物理作用</a:t>
            </a:r>
            <a:r>
              <a:rPr lang="zh-TW" altLang="en-US" sz="2400" b="1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，約在</a:t>
            </a:r>
            <a:r>
              <a:rPr lang="en-US" altLang="zh-TW" sz="2400" b="1" u="sng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en-US" altLang="zh-TW" sz="2400" b="1" u="sng" baseline="30000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-15</a:t>
            </a:r>
            <a:r>
              <a:rPr lang="zh-TW" altLang="en-US" sz="2400" b="1" u="sng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秒</a:t>
            </a:r>
            <a:r>
              <a:rPr lang="zh-TW" altLang="zh-TW" sz="2400" b="1" dirty="0" smtClean="0">
                <a:solidFill>
                  <a:srgbClr val="00B05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。</a:t>
            </a:r>
            <a:endParaRPr lang="zh-TW" altLang="zh-TW" sz="2400" b="1" dirty="0" smtClean="0">
              <a:solidFill>
                <a:srgbClr val="00B050"/>
              </a:solidFill>
            </a:endParaRPr>
          </a:p>
          <a:p>
            <a:pPr algn="just"/>
            <a:endParaRPr lang="en-US" altLang="zh-TW" sz="2400" b="1" dirty="0" smtClean="0">
              <a:solidFill>
                <a:srgbClr val="00B050"/>
              </a:solidFill>
            </a:endParaRPr>
          </a:p>
          <a:p>
            <a:pPr algn="just">
              <a:lnSpc>
                <a:spcPts val="3600"/>
              </a:lnSpc>
            </a:pPr>
            <a:r>
              <a:rPr lang="en-US" altLang="zh-TW" sz="2400" b="1" dirty="0" smtClean="0">
                <a:solidFill>
                  <a:srgbClr val="00B050"/>
                </a:solidFill>
              </a:rPr>
              <a:t>(2)</a:t>
            </a:r>
            <a:r>
              <a:rPr lang="zh-TW" altLang="en-US" sz="2400" b="1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游離輻射</a:t>
            </a:r>
            <a:r>
              <a:rPr lang="zh-TW" altLang="en-US" sz="2400" b="1" u="sng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破壞化學鍵結的化學作用</a:t>
            </a:r>
            <a:r>
              <a:rPr lang="zh-TW" altLang="en-US" sz="24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，約在</a:t>
            </a:r>
            <a:r>
              <a:rPr lang="en-US" altLang="zh-TW" sz="2400" b="1" u="sng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en-US" altLang="zh-TW" sz="2400" b="1" u="sng" baseline="30000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-5</a:t>
            </a:r>
            <a:r>
              <a:rPr lang="zh-TW" altLang="en-US" sz="2400" b="1" u="sng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秒</a:t>
            </a:r>
            <a:r>
              <a:rPr lang="zh-TW" altLang="zh-TW" sz="2400" b="1" dirty="0" smtClean="0">
                <a:solidFill>
                  <a:srgbClr val="00B05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。</a:t>
            </a:r>
            <a:r>
              <a:rPr lang="en-US" altLang="zh-TW" sz="2400" b="1" dirty="0" smtClean="0">
                <a:solidFill>
                  <a:srgbClr val="00B05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2400" b="1" dirty="0" smtClean="0">
                <a:solidFill>
                  <a:srgbClr val="00B05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自由基留存的</a:t>
            </a:r>
            <a:endParaRPr lang="en-US" altLang="zh-TW" sz="2400" b="1" dirty="0" smtClean="0">
              <a:solidFill>
                <a:srgbClr val="00B050"/>
              </a:solidFill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  <a:p>
            <a:pPr algn="just">
              <a:lnSpc>
                <a:spcPts val="3600"/>
              </a:lnSpc>
            </a:pPr>
            <a:r>
              <a:rPr lang="zh-TW" altLang="en-US" sz="2400" b="1" dirty="0">
                <a:solidFill>
                  <a:srgbClr val="00B05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2400" b="1" dirty="0" smtClean="0">
                <a:solidFill>
                  <a:srgbClr val="00B05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    平均時間</a:t>
            </a:r>
            <a:r>
              <a:rPr lang="en-US" altLang="zh-TW" sz="2400" b="1" dirty="0" smtClean="0">
                <a:solidFill>
                  <a:srgbClr val="00B05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)</a:t>
            </a:r>
            <a:r>
              <a:rPr lang="zh-TW" altLang="zh-TW" sz="2400" b="1" dirty="0" smtClean="0">
                <a:solidFill>
                  <a:srgbClr val="00B05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。</a:t>
            </a:r>
            <a:endParaRPr lang="zh-TW" altLang="zh-TW" sz="2400" b="1" dirty="0" smtClean="0">
              <a:solidFill>
                <a:srgbClr val="00B050"/>
              </a:solidFill>
            </a:endParaRPr>
          </a:p>
          <a:p>
            <a:pPr algn="just"/>
            <a:endParaRPr lang="en-US" altLang="zh-TW" sz="2400" b="1" dirty="0" smtClean="0">
              <a:solidFill>
                <a:srgbClr val="00B050"/>
              </a:solidFill>
            </a:endParaRPr>
          </a:p>
          <a:p>
            <a:pPr algn="just">
              <a:lnSpc>
                <a:spcPts val="3600"/>
              </a:lnSpc>
            </a:pPr>
            <a:r>
              <a:rPr lang="en-US" altLang="zh-TW" sz="2400" b="1" dirty="0" smtClean="0">
                <a:solidFill>
                  <a:srgbClr val="00B050"/>
                </a:solidFill>
              </a:rPr>
              <a:t>(</a:t>
            </a:r>
            <a:r>
              <a:rPr lang="en-US" altLang="zh-TW" sz="2400" b="1" dirty="0">
                <a:solidFill>
                  <a:srgbClr val="00B050"/>
                </a:solidFill>
              </a:rPr>
              <a:t>3</a:t>
            </a:r>
            <a:r>
              <a:rPr lang="en-US" altLang="zh-TW" sz="2400" b="1" dirty="0" smtClean="0">
                <a:solidFill>
                  <a:srgbClr val="00B050"/>
                </a:solidFill>
              </a:rPr>
              <a:t>)</a:t>
            </a:r>
            <a:r>
              <a:rPr lang="zh-TW" altLang="en-US" sz="24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游離</a:t>
            </a:r>
            <a:r>
              <a:rPr lang="zh-TW" altLang="en-US" sz="2400" b="1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輻射</a:t>
            </a:r>
            <a:r>
              <a:rPr lang="zh-TW" altLang="en-US" sz="2400" b="1" u="sng" dirty="0" smtClean="0">
                <a:solidFill>
                  <a:srgbClr val="00B050"/>
                </a:solidFill>
              </a:rPr>
              <a:t>造成人體</a:t>
            </a:r>
            <a:r>
              <a:rPr lang="zh-TW" altLang="en-US" sz="2400" b="1" u="sng" dirty="0">
                <a:solidFill>
                  <a:srgbClr val="00B050"/>
                </a:solidFill>
              </a:rPr>
              <a:t>的</a:t>
            </a:r>
            <a:r>
              <a:rPr lang="zh-TW" altLang="en-US" sz="2400" b="1" u="sng" dirty="0" smtClean="0">
                <a:solidFill>
                  <a:srgbClr val="00B050"/>
                </a:solidFill>
              </a:rPr>
              <a:t>生物作用</a:t>
            </a:r>
            <a:r>
              <a:rPr lang="zh-TW" altLang="en-US" sz="2400" b="1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，如</a:t>
            </a:r>
            <a:r>
              <a:rPr lang="zh-TW" altLang="en-US" sz="2400" b="1" u="sng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細胞死亡</a:t>
            </a:r>
            <a:r>
              <a:rPr lang="zh-TW" altLang="en-US" sz="2400" b="1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約需</a:t>
            </a:r>
            <a:r>
              <a:rPr lang="zh-TW" altLang="en-US" sz="2400" b="1" u="sng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數天至數月</a:t>
            </a:r>
            <a:r>
              <a:rPr lang="zh-TW" altLang="zh-TW" sz="2400" b="1" dirty="0" smtClean="0">
                <a:solidFill>
                  <a:srgbClr val="00B050"/>
                </a:solidFill>
              </a:rPr>
              <a:t> </a:t>
            </a:r>
            <a:r>
              <a:rPr lang="zh-TW" altLang="zh-TW" sz="2400" b="1" dirty="0" smtClean="0">
                <a:solidFill>
                  <a:srgbClr val="00B05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。</a:t>
            </a:r>
            <a:endParaRPr lang="en-US" altLang="zh-TW" sz="2400" b="1" dirty="0" smtClean="0">
              <a:solidFill>
                <a:srgbClr val="00B050"/>
              </a:solidFill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  <a:p>
            <a:pPr algn="just">
              <a:lnSpc>
                <a:spcPts val="3600"/>
              </a:lnSpc>
            </a:pPr>
            <a:r>
              <a:rPr lang="zh-TW" altLang="en-US" sz="2400" b="1" dirty="0">
                <a:solidFill>
                  <a:srgbClr val="00B05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2400" b="1" dirty="0" smtClean="0">
                <a:solidFill>
                  <a:srgbClr val="00B05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    而</a:t>
            </a:r>
            <a:r>
              <a:rPr lang="zh-TW" altLang="en-US" sz="2400" b="1" u="sng" dirty="0" smtClean="0">
                <a:solidFill>
                  <a:srgbClr val="00B05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致癌</a:t>
            </a:r>
            <a:r>
              <a:rPr lang="zh-TW" altLang="en-US" sz="2400" b="1" dirty="0">
                <a:solidFill>
                  <a:srgbClr val="00B05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則</a:t>
            </a:r>
            <a:r>
              <a:rPr lang="zh-TW" altLang="en-US" sz="2400" b="1" dirty="0" smtClean="0">
                <a:solidFill>
                  <a:srgbClr val="00B05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需</a:t>
            </a:r>
            <a:r>
              <a:rPr lang="zh-TW" altLang="en-US" sz="2400" b="1" u="sng" dirty="0" smtClean="0">
                <a:solidFill>
                  <a:srgbClr val="00B05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數年</a:t>
            </a:r>
            <a:r>
              <a:rPr lang="zh-TW" altLang="en-US" sz="2400" b="1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2400" b="1" u="sng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遺傳傷害</a:t>
            </a:r>
            <a:r>
              <a:rPr lang="zh-TW" altLang="en-US" sz="2400" b="1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可能至</a:t>
            </a:r>
            <a:r>
              <a:rPr lang="zh-TW" altLang="en-US" sz="2400" b="1" u="sng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數代</a:t>
            </a:r>
            <a:r>
              <a:rPr lang="zh-TW" altLang="zh-TW" sz="2400" b="1" dirty="0">
                <a:solidFill>
                  <a:srgbClr val="00B05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。</a:t>
            </a:r>
            <a:endParaRPr lang="en-US" altLang="zh-TW" sz="2400" b="1" dirty="0" smtClean="0">
              <a:solidFill>
                <a:srgbClr val="00B050"/>
              </a:solidFill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en-US" sz="24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24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     </a:t>
            </a:r>
            <a:endParaRPr lang="en-US" altLang="zh-TW" sz="2400" b="1" dirty="0" smtClean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  <a:p>
            <a:pPr algn="just"/>
            <a:endParaRPr lang="en-US" altLang="zh-TW" sz="2400" b="1" dirty="0" smtClean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  <a:p>
            <a:pPr algn="just"/>
            <a:endParaRPr lang="en-US" altLang="zh-TW" sz="2400" b="1" dirty="0" smtClean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836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456268" y="1207911"/>
            <a:ext cx="9164108" cy="4741334"/>
          </a:xfrm>
          <a:prstGeom prst="rect">
            <a:avLst/>
          </a:prstGeom>
        </p:spPr>
        <p:txBody>
          <a:bodyPr wrap="square" anchor="t" anchorCtr="0">
            <a:no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TW" sz="28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2-1 </a:t>
            </a:r>
            <a:r>
              <a:rPr lang="zh-TW" altLang="en-US" sz="28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前言</a:t>
            </a:r>
            <a:endParaRPr lang="en-US" altLang="zh-TW" sz="2800" b="1" dirty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TW" sz="28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2-2 </a:t>
            </a:r>
            <a:r>
              <a:rPr lang="zh-TW" altLang="en-US" sz="28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生物體的基本構造</a:t>
            </a:r>
            <a:r>
              <a:rPr lang="en-US" altLang="zh-TW" sz="28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-</a:t>
            </a:r>
            <a:r>
              <a:rPr lang="zh-TW" altLang="en-US" sz="28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細胞</a:t>
            </a:r>
            <a:endParaRPr lang="en-US" altLang="zh-TW" sz="2800" b="1" dirty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TW" sz="28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2-3 </a:t>
            </a:r>
            <a:r>
              <a:rPr lang="zh-TW" altLang="en-US" sz="28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游離輻射對細胞的效應</a:t>
            </a:r>
            <a:endParaRPr lang="en-US" altLang="zh-TW" sz="2800" b="1" dirty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TW" sz="28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2-4 </a:t>
            </a:r>
            <a:r>
              <a:rPr lang="zh-TW" altLang="en-US" sz="28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不同種類細胞對游離輻射的敏感度</a:t>
            </a:r>
            <a:endParaRPr lang="en-US" altLang="zh-TW" sz="2800" b="1" dirty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TW" sz="28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2-5 </a:t>
            </a:r>
            <a:r>
              <a:rPr lang="zh-TW" altLang="en-US" sz="28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影響游離輻射生物效應的因素</a:t>
            </a:r>
            <a:endParaRPr lang="en-US" altLang="zh-TW" sz="2800" b="1" dirty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TW" sz="28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2-6 </a:t>
            </a:r>
            <a:r>
              <a:rPr lang="zh-TW" altLang="en-US" sz="28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游離輻射造成人體那些健康的</a:t>
            </a:r>
            <a:r>
              <a:rPr lang="zh-TW" altLang="en-US" sz="28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效應</a:t>
            </a:r>
            <a:endParaRPr lang="en-US" altLang="zh-TW" sz="2800" b="1" dirty="0" smtClean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TW" sz="28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2-7 </a:t>
            </a:r>
            <a:r>
              <a:rPr lang="zh-TW" altLang="en-US" sz="28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結語</a:t>
            </a:r>
            <a:endParaRPr lang="en-US" altLang="zh-TW" sz="2800" b="1" dirty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10"/>
          </p:nvPr>
        </p:nvSpPr>
        <p:spPr>
          <a:xfrm>
            <a:off x="1615156" y="179460"/>
            <a:ext cx="9195719" cy="598207"/>
          </a:xfrm>
        </p:spPr>
        <p:txBody>
          <a:bodyPr/>
          <a:lstStyle/>
          <a:p>
            <a:r>
              <a:rPr lang="zh-TW" altLang="en-US" b="1" dirty="0"/>
              <a:t>內容綱要</a:t>
            </a:r>
          </a:p>
        </p:txBody>
      </p:sp>
    </p:spTree>
    <p:extLst>
      <p:ext uri="{BB962C8B-B14F-4D97-AF65-F5344CB8AC3E}">
        <p14:creationId xmlns:p14="http://schemas.microsoft.com/office/powerpoint/2010/main" val="4240806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TW" dirty="0" smtClean="0"/>
              <a:t>2-3-2</a:t>
            </a:r>
            <a:r>
              <a:rPr lang="zh-TW" altLang="en-US" dirty="0" smtClean="0"/>
              <a:t> 游離</a:t>
            </a:r>
            <a:r>
              <a:rPr lang="zh-TW" altLang="en-US" dirty="0"/>
              <a:t>輻射造成的細胞傷害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1097280" y="3374148"/>
            <a:ext cx="21862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細胞受到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輻射曝露後</a:t>
            </a:r>
            <a:endParaRPr lang="zh-TW" altLang="en-US" sz="28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4608142" y="1960028"/>
            <a:ext cx="65638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延遲細胞的正常循環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，一段</a:t>
            </a: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時間後恢復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正常</a:t>
            </a:r>
            <a:r>
              <a:rPr lang="en-US" altLang="zh-TW" sz="2400" b="1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細胞自行修補作用</a:t>
            </a:r>
            <a:r>
              <a:rPr lang="en-US" altLang="zh-TW" sz="2400" b="1" dirty="0" smtClean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endParaRPr lang="zh-TW" altLang="en-US" sz="24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4513707" y="3072552"/>
            <a:ext cx="66583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受損細胞失去分裂繁殖的能力，最後死亡消失。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4513707" y="4038057"/>
            <a:ext cx="3589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受損細胞不正常分裂繁殖</a:t>
            </a:r>
          </a:p>
        </p:txBody>
      </p:sp>
      <p:sp>
        <p:nvSpPr>
          <p:cNvPr id="9" name="文字方塊 8"/>
          <p:cNvSpPr txBox="1"/>
          <p:nvPr/>
        </p:nvSpPr>
        <p:spPr>
          <a:xfrm>
            <a:off x="4513707" y="5515462"/>
            <a:ext cx="2401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當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輻射能量極高</a:t>
            </a:r>
            <a:endParaRPr lang="zh-TW" altLang="en-US" sz="24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8169164" y="5522569"/>
            <a:ext cx="2099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立即</a:t>
            </a: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腫脹破裂。</a:t>
            </a:r>
          </a:p>
        </p:txBody>
      </p:sp>
      <p:cxnSp>
        <p:nvCxnSpPr>
          <p:cNvPr id="11" name="直線單箭頭接點 10"/>
          <p:cNvCxnSpPr>
            <a:endCxn id="10" idx="1"/>
          </p:cNvCxnSpPr>
          <p:nvPr/>
        </p:nvCxnSpPr>
        <p:spPr>
          <a:xfrm>
            <a:off x="6915150" y="5750682"/>
            <a:ext cx="1254014" cy="2720"/>
          </a:xfrm>
          <a:prstGeom prst="straightConnector1">
            <a:avLst/>
          </a:prstGeom>
          <a:ln w="5715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單箭頭接點 12"/>
          <p:cNvCxnSpPr>
            <a:stCxn id="3" idx="3"/>
            <a:endCxn id="5" idx="1"/>
          </p:cNvCxnSpPr>
          <p:nvPr/>
        </p:nvCxnSpPr>
        <p:spPr>
          <a:xfrm flipV="1">
            <a:off x="3283528" y="2375527"/>
            <a:ext cx="1324614" cy="1475675"/>
          </a:xfrm>
          <a:prstGeom prst="straightConnector1">
            <a:avLst/>
          </a:prstGeom>
          <a:ln w="5715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單箭頭接點 14"/>
          <p:cNvCxnSpPr>
            <a:stCxn id="3" idx="3"/>
            <a:endCxn id="6" idx="1"/>
          </p:cNvCxnSpPr>
          <p:nvPr/>
        </p:nvCxnSpPr>
        <p:spPr>
          <a:xfrm flipV="1">
            <a:off x="3283528" y="3303385"/>
            <a:ext cx="1230179" cy="547817"/>
          </a:xfrm>
          <a:prstGeom prst="straightConnector1">
            <a:avLst/>
          </a:prstGeom>
          <a:ln w="5715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單箭頭接點 16"/>
          <p:cNvCxnSpPr>
            <a:stCxn id="3" idx="3"/>
            <a:endCxn id="7" idx="1"/>
          </p:cNvCxnSpPr>
          <p:nvPr/>
        </p:nvCxnSpPr>
        <p:spPr>
          <a:xfrm>
            <a:off x="3283528" y="3851202"/>
            <a:ext cx="1230179" cy="417688"/>
          </a:xfrm>
          <a:prstGeom prst="straightConnector1">
            <a:avLst/>
          </a:prstGeom>
          <a:ln w="5715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單箭頭接點 18"/>
          <p:cNvCxnSpPr>
            <a:stCxn id="3" idx="3"/>
            <a:endCxn id="9" idx="1"/>
          </p:cNvCxnSpPr>
          <p:nvPr/>
        </p:nvCxnSpPr>
        <p:spPr>
          <a:xfrm>
            <a:off x="3283528" y="3851202"/>
            <a:ext cx="1230179" cy="1895093"/>
          </a:xfrm>
          <a:prstGeom prst="straightConnector1">
            <a:avLst/>
          </a:prstGeom>
          <a:ln w="5715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字方塊 19"/>
          <p:cNvSpPr txBox="1"/>
          <p:nvPr/>
        </p:nvSpPr>
        <p:spPr>
          <a:xfrm>
            <a:off x="8596974" y="3968735"/>
            <a:ext cx="27799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性</a:t>
            </a:r>
            <a:r>
              <a:rPr lang="zh-TW" altLang="en-US" sz="24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細胞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zh-TW" altLang="en-US" sz="2400" b="1" u="sng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影響</a:t>
            </a:r>
            <a:r>
              <a:rPr lang="zh-TW" altLang="en-US" sz="2400" b="1" u="sng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後代</a:t>
            </a: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。</a:t>
            </a:r>
          </a:p>
        </p:txBody>
      </p:sp>
      <p:sp>
        <p:nvSpPr>
          <p:cNvPr id="21" name="文字方塊 20"/>
          <p:cNvSpPr txBox="1"/>
          <p:nvPr/>
        </p:nvSpPr>
        <p:spPr>
          <a:xfrm>
            <a:off x="8628506" y="4772727"/>
            <a:ext cx="27484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體細胞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zh-TW" altLang="en-US" sz="2400" b="1" u="sng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形成</a:t>
            </a:r>
            <a:r>
              <a:rPr lang="zh-TW" altLang="en-US" sz="2400" b="1" u="sng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腫瘤</a:t>
            </a: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。</a:t>
            </a:r>
          </a:p>
        </p:txBody>
      </p:sp>
      <p:cxnSp>
        <p:nvCxnSpPr>
          <p:cNvPr id="28" name="直線單箭頭接點 27"/>
          <p:cNvCxnSpPr>
            <a:stCxn id="7" idx="3"/>
            <a:endCxn id="20" idx="1"/>
          </p:cNvCxnSpPr>
          <p:nvPr/>
        </p:nvCxnSpPr>
        <p:spPr>
          <a:xfrm flipV="1">
            <a:off x="8102988" y="4199568"/>
            <a:ext cx="493986" cy="69322"/>
          </a:xfrm>
          <a:prstGeom prst="straightConnector1">
            <a:avLst/>
          </a:prstGeom>
          <a:ln w="5715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單箭頭接點 29"/>
          <p:cNvCxnSpPr>
            <a:stCxn id="7" idx="3"/>
            <a:endCxn id="21" idx="1"/>
          </p:cNvCxnSpPr>
          <p:nvPr/>
        </p:nvCxnSpPr>
        <p:spPr>
          <a:xfrm>
            <a:off x="8102988" y="4268890"/>
            <a:ext cx="525518" cy="734670"/>
          </a:xfrm>
          <a:prstGeom prst="straightConnector1">
            <a:avLst/>
          </a:prstGeom>
          <a:ln w="5715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06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TW" dirty="0" smtClean="0"/>
              <a:t>2-3-3</a:t>
            </a:r>
            <a:r>
              <a:rPr lang="zh-TW" altLang="en-US" dirty="0" smtClean="0"/>
              <a:t> 造成</a:t>
            </a:r>
            <a:r>
              <a:rPr lang="zh-TW" altLang="en-US" dirty="0"/>
              <a:t>細胞死亡的主要部位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1080655" y="980902"/>
            <a:ext cx="9875520" cy="5734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400"/>
              </a:lnSpc>
            </a:pP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▄</a:t>
            </a:r>
            <a:r>
              <a:rPr lang="zh-TW" altLang="en-US" sz="3200" b="1" dirty="0"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 </a:t>
            </a:r>
            <a:r>
              <a:rPr lang="zh-TW" altLang="en-US" sz="3200" b="1" dirty="0" smtClean="0"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 </a:t>
            </a: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就</a:t>
            </a: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游離輻射而言，所謂劑量是指物質吸收之輻射能量或期當量。吸收</a:t>
            </a: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劑量</a:t>
            </a:r>
            <a:endParaRPr lang="en-US" altLang="zh-TW" sz="2000" b="1" dirty="0" smtClean="0"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>
              <a:lnSpc>
                <a:spcPts val="4400"/>
              </a:lnSpc>
            </a:pP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 </a:t>
            </a: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     </a:t>
            </a:r>
            <a:r>
              <a:rPr lang="en-US" altLang="zh-TW" sz="2000" b="1" dirty="0" smtClean="0"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(absorbed</a:t>
            </a: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   </a:t>
            </a:r>
            <a:r>
              <a:rPr lang="en-US" altLang="zh-TW" sz="2000" b="1" dirty="0" smtClean="0"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dose)</a:t>
            </a: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 是</a:t>
            </a: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指</a:t>
            </a:r>
            <a:r>
              <a:rPr lang="zh-TW" altLang="en-US" sz="2000" b="1" u="sng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單位質量物質吸收輻射之平均能量， 其單位為戈雷</a:t>
            </a:r>
            <a:r>
              <a:rPr lang="en-US" altLang="zh-TW" sz="2000" b="1" u="sng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(</a:t>
            </a:r>
            <a:r>
              <a:rPr lang="en-US" altLang="zh-TW" sz="2000" b="1" u="sng" dirty="0" err="1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Gy</a:t>
            </a:r>
            <a:r>
              <a:rPr lang="en-US" altLang="zh-TW" sz="2000" b="1" u="sng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 )</a:t>
            </a:r>
            <a:r>
              <a:rPr lang="zh-TW" altLang="en-US" sz="20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，</a:t>
            </a:r>
            <a:endParaRPr lang="en-US" altLang="zh-TW" sz="2000" b="1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>
              <a:lnSpc>
                <a:spcPts val="4400"/>
              </a:lnSpc>
            </a:pPr>
            <a:r>
              <a:rPr lang="zh-TW" altLang="en-US" sz="20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 </a:t>
            </a:r>
            <a:r>
              <a:rPr lang="zh-TW" altLang="en-US" sz="20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      </a:t>
            </a:r>
            <a:r>
              <a:rPr lang="zh-TW" altLang="en-US" sz="2000" b="1" u="sng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一</a:t>
            </a:r>
            <a:r>
              <a:rPr lang="zh-TW" altLang="en-US" sz="2000" b="1" u="sng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千克質量</a:t>
            </a:r>
            <a:r>
              <a:rPr lang="zh-TW" altLang="en-US" sz="2000" b="1" u="sng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物質</a:t>
            </a:r>
            <a:r>
              <a:rPr lang="zh-TW" altLang="en-US" sz="2000" b="1" u="sng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吸收一焦耳能量為一戈雷</a:t>
            </a:r>
            <a:r>
              <a:rPr lang="zh-TW" altLang="en-US" sz="20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。</a:t>
            </a:r>
            <a:endParaRPr lang="en-US" altLang="zh-TW" sz="2000" b="1" dirty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>
              <a:lnSpc>
                <a:spcPts val="4400"/>
              </a:lnSpc>
            </a:pP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▄ </a:t>
            </a:r>
            <a:r>
              <a:rPr lang="zh-TW" altLang="en-US" sz="2000" b="1" u="sng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致死劑量</a:t>
            </a:r>
            <a:r>
              <a:rPr lang="en-US" altLang="zh-TW" sz="2000" b="1" u="sng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(lethal dose)</a:t>
            </a:r>
            <a:r>
              <a:rPr lang="zh-TW" altLang="en-US" sz="2000" b="1" u="sng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是指特定物質或輻射可造成死亡的量</a:t>
            </a:r>
            <a:r>
              <a:rPr lang="en-US" altLang="zh-TW" sz="2000" b="1" u="sng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(</a:t>
            </a:r>
            <a:r>
              <a:rPr lang="zh-TW" altLang="en-US" sz="2000" b="1" u="sng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或能量</a:t>
            </a:r>
            <a:r>
              <a:rPr lang="en-US" altLang="zh-TW" sz="2000" b="1" u="sng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)</a:t>
            </a:r>
            <a:r>
              <a:rPr lang="zh-TW" altLang="en-US" sz="2000" b="1" u="sng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 </a:t>
            </a: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。對於不同的動</a:t>
            </a:r>
            <a:endParaRPr lang="en-US" altLang="zh-TW" sz="2000" b="1" dirty="0"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>
              <a:lnSpc>
                <a:spcPts val="4400"/>
              </a:lnSpc>
            </a:pP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    物，或是其他條件差異</a:t>
            </a:r>
            <a:r>
              <a:rPr lang="en-US" altLang="zh-TW" sz="2000" b="1" dirty="0"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(</a:t>
            </a: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如年齡、健康狀態等</a:t>
            </a:r>
            <a:r>
              <a:rPr lang="en-US" altLang="zh-TW" sz="2000" b="1" dirty="0"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)</a:t>
            </a: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而言，同 一物質或能量所能致死的量並</a:t>
            </a:r>
            <a:endParaRPr lang="en-US" altLang="zh-TW" sz="2000" b="1" dirty="0"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>
              <a:lnSpc>
                <a:spcPts val="4400"/>
              </a:lnSpc>
            </a:pP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    不盡相同。這些數值多數是來自動物實驗。 </a:t>
            </a:r>
            <a:endParaRPr lang="en-US" altLang="zh-TW" sz="2000" b="1" dirty="0"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>
              <a:lnSpc>
                <a:spcPts val="4400"/>
              </a:lnSpc>
            </a:pP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▄</a:t>
            </a: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 </a:t>
            </a:r>
            <a:r>
              <a:rPr lang="zh-TW" altLang="en-US" sz="2000" b="1" u="sng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細胞</a:t>
            </a:r>
            <a:r>
              <a:rPr lang="zh-TW" altLang="en-US" sz="2000" b="1" u="sng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的致死</a:t>
            </a:r>
            <a:r>
              <a:rPr lang="zh-TW" altLang="en-US" sz="2000" b="1" u="sng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劑量</a:t>
            </a:r>
            <a:r>
              <a:rPr lang="en-US" altLang="zh-TW" sz="2000" b="1" u="sng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(</a:t>
            </a:r>
            <a:r>
              <a:rPr lang="zh-TW" altLang="en-US" sz="2000" b="1" u="sng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 </a:t>
            </a:r>
            <a:r>
              <a:rPr lang="en-US" altLang="zh-TW" sz="2000" b="1" u="sng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lethal dose,</a:t>
            </a:r>
            <a:r>
              <a:rPr lang="zh-TW" altLang="en-US" sz="2000" b="1" u="sng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 </a:t>
            </a:r>
            <a:r>
              <a:rPr lang="en-US" altLang="zh-TW" sz="2000" b="1" u="sng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LD</a:t>
            </a:r>
            <a:r>
              <a:rPr lang="zh-TW" altLang="en-US" sz="2000" b="1" u="sng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 </a:t>
            </a:r>
            <a:r>
              <a:rPr lang="en-US" altLang="zh-TW" sz="2000" b="1" u="sng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)</a:t>
            </a:r>
            <a:r>
              <a:rPr lang="zh-TW" altLang="en-US" sz="2000" b="1" u="sng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一般</a:t>
            </a:r>
            <a:r>
              <a:rPr lang="zh-TW" altLang="en-US" sz="2000" b="1" u="sng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為數戈雷</a:t>
            </a:r>
            <a:r>
              <a:rPr lang="en-US" altLang="zh-TW" sz="2000" b="1" u="sng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(</a:t>
            </a:r>
            <a:r>
              <a:rPr lang="en-US" altLang="zh-TW" sz="2000" b="1" u="sng" dirty="0" err="1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Gy</a:t>
            </a:r>
            <a:r>
              <a:rPr lang="en-US" altLang="zh-TW" sz="2000" b="1" u="sng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)</a:t>
            </a: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，通常</a:t>
            </a: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細胞膜</a:t>
            </a: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對輻射</a:t>
            </a: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不敏感</a:t>
            </a: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，</a:t>
            </a:r>
            <a:endParaRPr lang="en-US" altLang="zh-TW" sz="2000" b="1" dirty="0" smtClean="0"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>
              <a:lnSpc>
                <a:spcPts val="4400"/>
              </a:lnSpc>
            </a:pP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 </a:t>
            </a: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   約需</a:t>
            </a:r>
            <a:r>
              <a:rPr lang="en-US" altLang="zh-TW" sz="2000" b="1" dirty="0"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30-50Gy</a:t>
            </a: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才可能破壞細胞膜</a:t>
            </a: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； </a:t>
            </a:r>
            <a:r>
              <a:rPr lang="zh-TW" altLang="en-US" sz="2000" b="1" u="sng" dirty="0" smtClean="0"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能量</a:t>
            </a:r>
            <a:r>
              <a:rPr lang="zh-TW" altLang="en-US" sz="2000" b="1" u="sng" dirty="0"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的新陳代謝</a:t>
            </a:r>
            <a:r>
              <a:rPr lang="zh-TW" altLang="en-US" sz="2000" b="1" u="sng" dirty="0" smtClean="0"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來自磷酸</a:t>
            </a:r>
            <a:r>
              <a:rPr lang="zh-TW" altLang="en-US" sz="2000" b="1" u="sng" dirty="0"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化作</a:t>
            </a:r>
            <a:r>
              <a:rPr lang="zh-TW" altLang="en-US" sz="2000" b="1" u="sng" dirty="0" smtClean="0"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用 </a:t>
            </a:r>
            <a:endParaRPr lang="en-US" altLang="zh-TW" sz="2000" b="1" u="sng" dirty="0" smtClean="0"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>
              <a:lnSpc>
                <a:spcPts val="4400"/>
              </a:lnSpc>
            </a:pP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     </a:t>
            </a:r>
            <a:r>
              <a:rPr lang="en-US" altLang="zh-TW" sz="2000" b="1" dirty="0" smtClean="0"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(</a:t>
            </a:r>
            <a:r>
              <a:rPr lang="en-US" altLang="zh-TW" sz="2000" b="1" u="sng" dirty="0"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phosphorylation)</a:t>
            </a: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，數</a:t>
            </a: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戈雷</a:t>
            </a: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劑量僅會造成磷酸化作用</a:t>
            </a: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的遲滯</a:t>
            </a: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，要破壞酵素的</a:t>
            </a: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作用</a:t>
            </a:r>
            <a:endParaRPr lang="en-US" altLang="zh-TW" sz="2000" b="1" dirty="0" smtClean="0"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>
              <a:lnSpc>
                <a:spcPts val="4400"/>
              </a:lnSpc>
            </a:pP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     則須高達</a:t>
            </a:r>
            <a:r>
              <a:rPr lang="en-US" altLang="zh-TW" sz="2000" b="1" dirty="0" smtClean="0"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10</a:t>
            </a:r>
            <a:r>
              <a:rPr lang="en-US" altLang="zh-TW" sz="2000" b="1" baseline="30000" dirty="0" smtClean="0"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4</a:t>
            </a:r>
            <a:r>
              <a:rPr lang="zh-TW" altLang="en-US" sz="2000" b="1" baseline="30000" dirty="0" smtClean="0"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 </a:t>
            </a: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戈雷</a:t>
            </a:r>
            <a:r>
              <a:rPr lang="en-US" altLang="zh-TW" sz="2000" b="1" dirty="0"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(</a:t>
            </a:r>
            <a:r>
              <a:rPr lang="en-US" altLang="zh-TW" sz="2000" b="1" dirty="0" smtClean="0"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10000 </a:t>
            </a:r>
            <a:r>
              <a:rPr lang="en-US" altLang="zh-TW" sz="2000" b="1" dirty="0" err="1"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Gy</a:t>
            </a:r>
            <a:r>
              <a:rPr lang="en-US" altLang="zh-TW" sz="2000" b="1" dirty="0"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 </a:t>
            </a:r>
            <a:r>
              <a:rPr lang="en-US" altLang="zh-TW" sz="2000" b="1" dirty="0" smtClean="0"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)</a:t>
            </a: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。</a:t>
            </a:r>
            <a:endParaRPr lang="en-US" altLang="zh-TW" sz="2000" b="1" dirty="0" smtClean="0"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2371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版面配置區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TW" dirty="0" smtClean="0"/>
              <a:t>2-3-4</a:t>
            </a:r>
            <a:r>
              <a:rPr lang="zh-TW" altLang="en-US" dirty="0" smtClean="0"/>
              <a:t> 不同</a:t>
            </a:r>
            <a:r>
              <a:rPr lang="zh-TW" altLang="en-US" dirty="0"/>
              <a:t>種類細胞對游離輻射的敏感度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1326930" y="1287082"/>
            <a:ext cx="9238594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spcBef>
                <a:spcPts val="1200"/>
              </a:spcBef>
              <a:buFont typeface="+mj-lt"/>
              <a:buAutoNum type="alphaLcPeriod"/>
            </a:pPr>
            <a:r>
              <a:rPr lang="zh-TW" altLang="zh-TW" sz="2800" b="1" u="sng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分裂</a:t>
            </a:r>
            <a:r>
              <a:rPr lang="zh-TW" altLang="zh-TW" sz="2800" b="1" u="sng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繁殖旺盛的細胞對輻射最敏感，如骨髓細胞、腸腺窩</a:t>
            </a:r>
            <a:r>
              <a:rPr lang="zh-TW" altLang="zh-TW" sz="2800" b="1" u="sng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細胞</a:t>
            </a:r>
            <a:r>
              <a:rPr lang="zh-TW" altLang="en-US" sz="2800" b="1" dirty="0" smtClean="0">
                <a:solidFill>
                  <a:schemeClr val="accent4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2800" b="1" dirty="0">
              <a:latin typeface="微軟正黑體" pitchFamily="34" charset="-120"/>
              <a:ea typeface="微軟正黑體" pitchFamily="34" charset="-120"/>
            </a:endParaRPr>
          </a:p>
          <a:p>
            <a:pPr marL="457200" indent="-457200">
              <a:lnSpc>
                <a:spcPct val="150000"/>
              </a:lnSpc>
              <a:spcBef>
                <a:spcPts val="1200"/>
              </a:spcBef>
              <a:buFont typeface="+mj-lt"/>
              <a:buAutoNum type="alphaLcPeriod"/>
            </a:pPr>
            <a:r>
              <a:rPr lang="zh-TW" altLang="en-US" sz="28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部分分化但仍分裂繁殖的細胞次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之。</a:t>
            </a:r>
            <a:endParaRPr lang="en-US" altLang="zh-TW" sz="28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457200" indent="-457200">
              <a:lnSpc>
                <a:spcPct val="150000"/>
              </a:lnSpc>
              <a:spcBef>
                <a:spcPts val="1200"/>
              </a:spcBef>
              <a:buFont typeface="+mj-lt"/>
              <a:buAutoNum type="alphaLcPeriod"/>
            </a:pPr>
            <a:r>
              <a:rPr lang="zh-TW" altLang="en-US" sz="28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已分化的細胞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但仍</a:t>
            </a:r>
            <a:r>
              <a:rPr lang="zh-TW" altLang="en-US" sz="28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可分裂繁殖者較不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敏感。</a:t>
            </a:r>
            <a:endParaRPr lang="en-US" altLang="zh-TW" sz="28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457200" indent="-457200">
              <a:lnSpc>
                <a:spcPct val="150000"/>
              </a:lnSpc>
              <a:spcBef>
                <a:spcPts val="1200"/>
              </a:spcBef>
              <a:buFont typeface="+mj-lt"/>
              <a:buAutoNum type="alphaLcPeriod"/>
            </a:pPr>
            <a:r>
              <a:rPr lang="zh-TW" altLang="en-US" sz="2800" b="1" u="sng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完全分化的細胞具最抗輻射的能力，如肌肉細胞、神經細胞</a:t>
            </a:r>
            <a:r>
              <a:rPr lang="zh-TW" altLang="en-US" sz="2800" b="1" u="sng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等</a:t>
            </a:r>
            <a:r>
              <a:rPr lang="zh-TW" altLang="en-US" sz="28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。</a:t>
            </a:r>
            <a:endParaRPr lang="zh-TW" altLang="en-US" sz="2800" b="1" dirty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3138311" y="5847644"/>
            <a:ext cx="5823048" cy="52322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     輻射敏感</a:t>
            </a:r>
            <a:r>
              <a:rPr lang="zh-TW" altLang="en-US" sz="28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度</a:t>
            </a:r>
            <a:r>
              <a:rPr lang="zh-TW" altLang="en-US" sz="28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：  </a:t>
            </a:r>
            <a:r>
              <a:rPr lang="en-US" altLang="zh-TW" sz="28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a</a:t>
            </a:r>
            <a:r>
              <a:rPr lang="zh-TW" altLang="en-US" sz="28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28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&gt;</a:t>
            </a:r>
            <a:r>
              <a:rPr lang="zh-TW" altLang="en-US" sz="28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28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b</a:t>
            </a:r>
            <a:r>
              <a:rPr lang="zh-TW" altLang="en-US" sz="28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28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&gt;</a:t>
            </a:r>
            <a:r>
              <a:rPr lang="zh-TW" altLang="en-US" sz="28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28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c</a:t>
            </a:r>
            <a:r>
              <a:rPr lang="zh-TW" altLang="en-US" sz="28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28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&gt;</a:t>
            </a:r>
            <a:r>
              <a:rPr lang="zh-TW" altLang="en-US" sz="28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28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d</a:t>
            </a:r>
            <a:endParaRPr lang="zh-TW" altLang="en-US" sz="28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7509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版面配置區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TW" dirty="0" smtClean="0"/>
              <a:t>2-3-4</a:t>
            </a:r>
            <a:r>
              <a:rPr lang="zh-TW" altLang="en-US" dirty="0" smtClean="0"/>
              <a:t> 不同</a:t>
            </a:r>
            <a:r>
              <a:rPr lang="zh-TW" altLang="en-US" dirty="0"/>
              <a:t>種類細胞對游離輻射的敏感度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1287378" y="1227221"/>
            <a:ext cx="9673389" cy="5029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>
                <a:latin typeface="標楷體"/>
                <a:ea typeface="標楷體"/>
              </a:rPr>
              <a:t>▓</a:t>
            </a:r>
            <a:r>
              <a:rPr lang="zh-TW" altLang="en-US" sz="2800" dirty="0" smtClean="0">
                <a:latin typeface="標楷體"/>
                <a:ea typeface="標楷體"/>
              </a:rPr>
              <a:t> </a:t>
            </a:r>
            <a:r>
              <a:rPr lang="zh-TW" altLang="zh-TW" sz="2400" b="1" dirty="0" smtClean="0">
                <a:latin typeface="微軟正黑體" pitchFamily="34" charset="-120"/>
                <a:ea typeface="微軟正黑體" pitchFamily="34" charset="-120"/>
              </a:rPr>
              <a:t>細胞</a:t>
            </a:r>
            <a:r>
              <a:rPr lang="zh-TW" altLang="zh-TW" sz="2400" b="1" dirty="0">
                <a:latin typeface="微軟正黑體" pitchFamily="34" charset="-120"/>
                <a:ea typeface="微軟正黑體" pitchFamily="34" charset="-120"/>
              </a:rPr>
              <a:t>受輻射照射死亡主要原因是</a:t>
            </a:r>
            <a:r>
              <a:rPr lang="zh-TW" altLang="zh-TW" sz="2400" b="1" dirty="0" smtClean="0">
                <a:latin typeface="微軟正黑體" pitchFamily="34" charset="-120"/>
                <a:ea typeface="微軟正黑體" pitchFamily="34" charset="-120"/>
              </a:rPr>
              <a:t>來自</a:t>
            </a:r>
            <a:r>
              <a:rPr lang="en-US" altLang="zh-TW" sz="2400" b="1" dirty="0" smtClean="0">
                <a:latin typeface="微軟正黑體" pitchFamily="34" charset="-120"/>
                <a:ea typeface="微軟正黑體" pitchFamily="34" charset="-120"/>
              </a:rPr>
              <a:t>DNA</a:t>
            </a:r>
            <a:r>
              <a:rPr lang="zh-TW" altLang="zh-TW" sz="2400" b="1" dirty="0" smtClean="0">
                <a:latin typeface="微軟正黑體" pitchFamily="34" charset="-120"/>
                <a:ea typeface="微軟正黑體" pitchFamily="34" charset="-120"/>
              </a:rPr>
              <a:t>受到</a:t>
            </a:r>
            <a:r>
              <a:rPr lang="zh-TW" altLang="zh-TW" sz="2400" b="1" dirty="0">
                <a:latin typeface="微軟正黑體" pitchFamily="34" charset="-120"/>
                <a:ea typeface="微軟正黑體" pitchFamily="34" charset="-120"/>
              </a:rPr>
              <a:t>傷害</a:t>
            </a:r>
            <a:r>
              <a:rPr lang="zh-TW" altLang="zh-TW" sz="2400" b="1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2400" b="1" dirty="0" smtClean="0">
              <a:latin typeface="微軟正黑體" pitchFamily="34" charset="-120"/>
              <a:ea typeface="微軟正黑體" pitchFamily="34" charset="-120"/>
            </a:endParaRPr>
          </a:p>
          <a:p>
            <a:endParaRPr lang="zh-TW" altLang="zh-TW" sz="2400" b="1" dirty="0">
              <a:latin typeface="微軟正黑體" pitchFamily="34" charset="-120"/>
              <a:ea typeface="微軟正黑體" pitchFamily="34" charset="-120"/>
            </a:endParaRPr>
          </a:p>
          <a:p>
            <a:pPr algn="just">
              <a:lnSpc>
                <a:spcPts val="3900"/>
              </a:lnSpc>
            </a:pPr>
            <a:r>
              <a:rPr lang="en-US" altLang="zh-TW" sz="2000" dirty="0" smtClean="0">
                <a:latin typeface="標楷體"/>
                <a:ea typeface="標楷體"/>
              </a:rPr>
              <a:t>▓</a:t>
            </a:r>
            <a:r>
              <a:rPr lang="zh-TW" altLang="en-US" sz="2400" dirty="0" smtClean="0">
                <a:latin typeface="標楷體"/>
                <a:ea typeface="標楷體"/>
              </a:rPr>
              <a:t> </a:t>
            </a:r>
            <a:r>
              <a:rPr lang="zh-TW" altLang="en-US" sz="2400" dirty="0" smtClean="0">
                <a:latin typeface="標楷體"/>
                <a:ea typeface="標楷體"/>
              </a:rPr>
              <a:t> </a:t>
            </a:r>
            <a:r>
              <a:rPr lang="zh-TW" altLang="zh-TW" sz="2400" b="1" u="sng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骨髓</a:t>
            </a:r>
            <a:r>
              <a:rPr lang="zh-TW" altLang="zh-TW" sz="2400" b="1" u="sng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細胞及腸腺窩細胞對輻射最</a:t>
            </a:r>
            <a:r>
              <a:rPr lang="zh-TW" altLang="zh-TW" sz="2400" b="1" u="sng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敏感</a:t>
            </a:r>
            <a:r>
              <a:rPr lang="zh-TW" altLang="en-US" sz="2400" b="1" u="sng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zh-TW" altLang="zh-TW" sz="2400" b="1" u="sng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主要</a:t>
            </a:r>
            <a:r>
              <a:rPr lang="zh-TW" altLang="zh-TW" sz="2400" b="1" u="sng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原因是</a:t>
            </a:r>
            <a:r>
              <a:rPr lang="zh-TW" altLang="zh-TW" sz="2400" b="1" u="sng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它們是分裂繁</a:t>
            </a:r>
            <a:endParaRPr lang="en-US" altLang="zh-TW" sz="2400" b="1" u="sng" dirty="0" smtClean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just">
              <a:lnSpc>
                <a:spcPts val="3900"/>
              </a:lnSpc>
            </a:pPr>
            <a:r>
              <a:rPr lang="zh-TW" altLang="en-US" sz="24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      </a:t>
            </a:r>
            <a:r>
              <a:rPr lang="zh-TW" altLang="zh-TW" sz="2400" b="1" u="sng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殖</a:t>
            </a:r>
            <a:r>
              <a:rPr lang="zh-TW" altLang="zh-TW" sz="2400" b="1" u="sng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旺盛</a:t>
            </a:r>
            <a:r>
              <a:rPr lang="zh-TW" altLang="zh-TW" sz="2400" b="1" u="sng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種類</a:t>
            </a:r>
            <a:r>
              <a:rPr lang="zh-TW" altLang="zh-TW" sz="2400" b="1" u="sng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的</a:t>
            </a:r>
            <a:r>
              <a:rPr lang="zh-TW" altLang="zh-TW" sz="2400" b="1" u="sng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細胞</a:t>
            </a:r>
            <a:r>
              <a:rPr lang="zh-TW" altLang="zh-TW" sz="24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2400" b="1" dirty="0" smtClean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  <a:p>
            <a:endParaRPr lang="zh-TW" altLang="zh-TW" sz="2400" b="1" u="sng" dirty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ts val="3900"/>
              </a:lnSpc>
            </a:pPr>
            <a:r>
              <a:rPr lang="en-US" altLang="zh-TW" sz="2000" dirty="0" smtClean="0">
                <a:latin typeface="標楷體"/>
                <a:ea typeface="標楷體"/>
              </a:rPr>
              <a:t>▓</a:t>
            </a:r>
            <a:r>
              <a:rPr lang="zh-TW" altLang="en-US" sz="2400" dirty="0" smtClean="0">
                <a:latin typeface="標楷體"/>
                <a:ea typeface="標楷體"/>
              </a:rPr>
              <a:t> </a:t>
            </a:r>
            <a:r>
              <a:rPr lang="zh-TW" altLang="en-US" sz="2400" dirty="0" smtClean="0">
                <a:latin typeface="標楷體"/>
                <a:ea typeface="標楷體"/>
              </a:rPr>
              <a:t> </a:t>
            </a:r>
            <a:r>
              <a:rPr lang="zh-TW" altLang="zh-TW" sz="2400" b="1" u="sng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人體</a:t>
            </a:r>
            <a:r>
              <a:rPr lang="zh-TW" altLang="zh-TW" sz="2400" b="1" u="sng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小腸膜上的絨毛</a:t>
            </a:r>
            <a:r>
              <a:rPr lang="en-US" altLang="zh-TW" sz="2400" b="1" u="sng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(villi)</a:t>
            </a:r>
            <a:r>
              <a:rPr lang="zh-TW" altLang="zh-TW" sz="2400" b="1" u="sng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，其基底</a:t>
            </a:r>
            <a:r>
              <a:rPr lang="en-US" altLang="zh-TW" sz="2400" b="1" u="sng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(basement)</a:t>
            </a:r>
            <a:r>
              <a:rPr lang="zh-TW" altLang="zh-TW" sz="2400" b="1" u="sng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即腺</a:t>
            </a:r>
            <a:r>
              <a:rPr lang="zh-TW" altLang="zh-TW" sz="2400" b="1" u="sng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窩</a:t>
            </a:r>
            <a:r>
              <a:rPr lang="en-US" altLang="zh-TW" sz="2400" b="1" u="sng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(crypt</a:t>
            </a:r>
            <a:r>
              <a:rPr lang="en-US" altLang="zh-TW" sz="2400" b="1" u="sng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zh-TW" sz="2400" b="1" u="sng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處</a:t>
            </a:r>
            <a:endParaRPr lang="en-US" altLang="zh-TW" sz="2400" b="1" u="sng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ts val="3900"/>
              </a:lnSpc>
            </a:pPr>
            <a:r>
              <a:rPr lang="zh-TW" altLang="en-US" sz="24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24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     </a:t>
            </a:r>
            <a:r>
              <a:rPr lang="zh-TW" altLang="zh-TW" sz="2400" b="1" u="sng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的</a:t>
            </a:r>
            <a:r>
              <a:rPr lang="zh-TW" altLang="zh-TW" sz="2400" b="1" u="sng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細胞，屬於幹細胞</a:t>
            </a:r>
            <a:r>
              <a:rPr lang="en-US" altLang="zh-TW" sz="2400" b="1" u="sng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(stem cell)</a:t>
            </a:r>
            <a:r>
              <a:rPr lang="zh-TW" altLang="zh-TW" sz="24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2400" b="1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ts val="3900"/>
              </a:lnSpc>
            </a:pPr>
            <a:r>
              <a:rPr lang="zh-TW" altLang="en-US" sz="24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24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     </a:t>
            </a:r>
            <a:r>
              <a:rPr lang="zh-TW" altLang="zh-TW" sz="2400" b="1" u="sng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所謂幹細胞是</a:t>
            </a:r>
            <a:r>
              <a:rPr lang="zh-TW" altLang="zh-TW" sz="2400" b="1" u="sng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指</a:t>
            </a:r>
            <a:r>
              <a:rPr lang="zh-TW" altLang="zh-TW" sz="2400" b="1" u="sng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尚未分化的</a:t>
            </a:r>
            <a:r>
              <a:rPr lang="zh-TW" altLang="zh-TW" sz="2400" b="1" u="sng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母細胞</a:t>
            </a:r>
            <a:r>
              <a:rPr lang="zh-TW" altLang="zh-TW" sz="2400" b="1" u="sng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，其隨時可以進入細胞週期行</a:t>
            </a:r>
            <a:r>
              <a:rPr lang="zh-TW" altLang="zh-TW" sz="2400" b="1" u="sng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細</a:t>
            </a:r>
            <a:endParaRPr lang="en-US" altLang="zh-TW" sz="2400" b="1" u="sng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ts val="3900"/>
              </a:lnSpc>
            </a:pPr>
            <a:r>
              <a:rPr lang="zh-TW" altLang="en-US" sz="24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24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     </a:t>
            </a:r>
            <a:r>
              <a:rPr lang="zh-TW" altLang="zh-TW" sz="2400" b="1" u="sng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胞分裂</a:t>
            </a:r>
            <a:r>
              <a:rPr lang="zh-TW" altLang="zh-TW" sz="2400" b="1" u="sng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及增值，因此對</a:t>
            </a:r>
            <a:r>
              <a:rPr lang="zh-TW" altLang="zh-TW" sz="2400" b="1" u="sng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輻射相當</a:t>
            </a:r>
            <a:r>
              <a:rPr lang="zh-TW" altLang="zh-TW" sz="2400" b="1" u="sng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敏感</a:t>
            </a:r>
            <a:r>
              <a:rPr lang="zh-TW" altLang="zh-TW" sz="24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2400" b="1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sz="2400" b="1" dirty="0" smtClean="0">
                <a:latin typeface="微軟正黑體" pitchFamily="34" charset="-120"/>
                <a:ea typeface="微軟正黑體" pitchFamily="34" charset="-120"/>
              </a:rPr>
              <a:t>   </a:t>
            </a:r>
            <a:endParaRPr lang="zh-TW" altLang="zh-TW" sz="2400" b="1" dirty="0"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ts val="3100"/>
              </a:lnSpc>
            </a:pPr>
            <a:endParaRPr lang="zh-TW" altLang="en-US" sz="2800" b="1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82476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版面配置區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TW" dirty="0" smtClean="0"/>
              <a:t>2-3-4</a:t>
            </a:r>
            <a:r>
              <a:rPr lang="zh-TW" altLang="en-US" dirty="0" smtClean="0"/>
              <a:t> 不同</a:t>
            </a:r>
            <a:r>
              <a:rPr lang="zh-TW" altLang="en-US" dirty="0"/>
              <a:t>種類細胞對游離輻射的敏感度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989215" y="1421476"/>
            <a:ext cx="9971553" cy="4411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700"/>
              </a:lnSpc>
            </a:pPr>
            <a:r>
              <a:rPr lang="en-US" altLang="zh-TW" sz="2000" dirty="0" smtClean="0">
                <a:latin typeface="標楷體"/>
                <a:ea typeface="標楷體"/>
              </a:rPr>
              <a:t>▓</a:t>
            </a:r>
            <a:r>
              <a:rPr lang="zh-TW" altLang="en-US" sz="2800" dirty="0" smtClean="0">
                <a:latin typeface="標楷體"/>
                <a:ea typeface="標楷體"/>
              </a:rPr>
              <a:t> </a:t>
            </a:r>
            <a:r>
              <a:rPr lang="zh-TW" altLang="zh-TW" sz="2400" b="1" dirty="0" smtClean="0">
                <a:latin typeface="微軟正黑體" pitchFamily="34" charset="-120"/>
                <a:ea typeface="微軟正黑體" pitchFamily="34" charset="-120"/>
              </a:rPr>
              <a:t>人體</a:t>
            </a:r>
            <a:r>
              <a:rPr lang="zh-TW" altLang="zh-TW" sz="2400" b="1" dirty="0">
                <a:latin typeface="微軟正黑體" pitchFamily="34" charset="-120"/>
                <a:ea typeface="微軟正黑體" pitchFamily="34" charset="-120"/>
              </a:rPr>
              <a:t>周邊血液內</a:t>
            </a:r>
            <a:r>
              <a:rPr lang="zh-TW" altLang="zh-TW" sz="2400" b="1" dirty="0" smtClean="0">
                <a:latin typeface="微軟正黑體" pitchFamily="34" charset="-120"/>
                <a:ea typeface="微軟正黑體" pitchFamily="34" charset="-120"/>
              </a:rPr>
              <a:t>之</a:t>
            </a:r>
            <a:r>
              <a:rPr lang="zh-TW" altLang="en-US" sz="2400" b="1" u="sng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淋巴球</a:t>
            </a:r>
            <a:r>
              <a:rPr lang="en-US" altLang="zh-TW" sz="2400" b="1" u="sng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2400" b="1" u="sng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(lymphocytes)</a:t>
            </a:r>
            <a:r>
              <a:rPr lang="zh-TW" altLang="zh-TW" sz="2400" b="1" u="sng" dirty="0">
                <a:latin typeface="微軟正黑體" pitchFamily="34" charset="-120"/>
                <a:ea typeface="微軟正黑體" pitchFamily="34" charset="-120"/>
              </a:rPr>
              <a:t>以及</a:t>
            </a:r>
            <a:r>
              <a:rPr lang="zh-TW" altLang="zh-TW" sz="2400" b="1" u="sng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肝臟內</a:t>
            </a:r>
            <a:r>
              <a:rPr lang="zh-TW" altLang="zh-TW" sz="2400" b="1" u="sng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之肝細胞</a:t>
            </a:r>
            <a:r>
              <a:rPr lang="zh-TW" altLang="zh-TW" sz="24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等，</a:t>
            </a:r>
            <a:r>
              <a:rPr lang="zh-TW" altLang="zh-TW" sz="2400" b="1" dirty="0" smtClean="0">
                <a:latin typeface="微軟正黑體" pitchFamily="34" charset="-120"/>
                <a:ea typeface="微軟正黑體" pitchFamily="34" charset="-120"/>
              </a:rPr>
              <a:t>皆</a:t>
            </a:r>
            <a:endParaRPr lang="en-US" altLang="zh-TW" sz="2400" b="1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ts val="3700"/>
              </a:lnSpc>
            </a:pP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    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zh-TW" sz="2400" b="1" dirty="0" smtClean="0">
                <a:latin typeface="微軟正黑體" pitchFamily="34" charset="-120"/>
                <a:ea typeface="微軟正黑體" pitchFamily="34" charset="-120"/>
              </a:rPr>
              <a:t>為</a:t>
            </a:r>
            <a:r>
              <a:rPr lang="zh-TW" altLang="zh-TW" sz="2400" b="1" u="sng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尚未分化完全</a:t>
            </a:r>
            <a:r>
              <a:rPr lang="zh-TW" altLang="zh-TW" sz="2400" b="1" u="sng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的</a:t>
            </a:r>
            <a:r>
              <a:rPr lang="zh-TW" altLang="en-US" sz="2400" b="1" u="sng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2400" b="1" u="sng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G</a:t>
            </a:r>
            <a:r>
              <a:rPr lang="en-US" altLang="zh-TW" sz="2400" b="1" u="sng" baseline="-2500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0</a:t>
            </a:r>
            <a:r>
              <a:rPr lang="zh-TW" altLang="en-US" sz="2400" b="1" u="sng" baseline="-2500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zh-TW" sz="2400" b="1" u="sng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期</a:t>
            </a:r>
            <a:r>
              <a:rPr lang="zh-TW" altLang="zh-TW" sz="2400" b="1" u="sng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細胞，因此對輻射</a:t>
            </a:r>
            <a:r>
              <a:rPr lang="zh-TW" altLang="zh-TW" sz="2400" b="1" u="sng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極為敏感</a:t>
            </a:r>
            <a:r>
              <a:rPr lang="zh-TW" altLang="zh-TW" sz="2400" b="1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endParaRPr lang="zh-TW" altLang="zh-TW" sz="2400" b="1" dirty="0"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sz="2400" dirty="0" smtClean="0">
              <a:latin typeface="標楷體"/>
              <a:ea typeface="標楷體"/>
            </a:endParaRPr>
          </a:p>
          <a:p>
            <a:pPr>
              <a:lnSpc>
                <a:spcPts val="3900"/>
              </a:lnSpc>
            </a:pPr>
            <a:r>
              <a:rPr lang="en-US" altLang="zh-TW" sz="2000" dirty="0" smtClean="0">
                <a:latin typeface="標楷體"/>
                <a:ea typeface="標楷體"/>
              </a:rPr>
              <a:t>▓</a:t>
            </a:r>
            <a:r>
              <a:rPr lang="zh-TW" altLang="en-US" sz="2000" dirty="0" smtClean="0">
                <a:latin typeface="標楷體"/>
                <a:ea typeface="標楷體"/>
              </a:rPr>
              <a:t> </a:t>
            </a:r>
            <a:r>
              <a:rPr lang="zh-TW" altLang="zh-TW" sz="2400" b="1" u="sng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人體的</a:t>
            </a:r>
            <a:r>
              <a:rPr lang="zh-TW" altLang="en-US" sz="2400" b="1" u="sng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神經</a:t>
            </a:r>
            <a:r>
              <a:rPr lang="zh-TW" altLang="zh-TW" sz="2400" b="1" u="sng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細胞</a:t>
            </a:r>
            <a:r>
              <a:rPr lang="en-US" altLang="zh-TW" sz="2400" b="1" u="sng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zh-TW" sz="2400" b="1" u="sng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在六歲以後已經完全停止分裂增殖</a:t>
            </a:r>
            <a:r>
              <a:rPr lang="en-US" altLang="zh-TW" sz="2400" b="1" u="sng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) </a:t>
            </a:r>
            <a:r>
              <a:rPr lang="zh-TW" altLang="zh-TW" sz="2400" b="1" u="sng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及</a:t>
            </a:r>
            <a:r>
              <a:rPr lang="zh-TW" altLang="en-US" sz="2400" b="1" u="sng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肌肉</a:t>
            </a:r>
            <a:r>
              <a:rPr lang="zh-TW" altLang="zh-TW" sz="2400" b="1" u="sng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細胞</a:t>
            </a:r>
            <a:r>
              <a:rPr lang="zh-TW" altLang="zh-TW" sz="2400" b="1" u="sng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等</a:t>
            </a:r>
            <a:r>
              <a:rPr lang="zh-TW" altLang="zh-TW" sz="2400" b="1" u="sng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，</a:t>
            </a:r>
            <a:endParaRPr lang="en-US" altLang="zh-TW" sz="2400" b="1" u="sng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ts val="3900"/>
              </a:lnSpc>
            </a:pPr>
            <a:r>
              <a:rPr lang="zh-TW" altLang="en-US" sz="24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24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   </a:t>
            </a:r>
            <a:r>
              <a:rPr lang="zh-TW" altLang="zh-TW" sz="2400" b="1" u="sng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都</a:t>
            </a:r>
            <a:r>
              <a:rPr lang="zh-TW" altLang="zh-TW" sz="2400" b="1" u="sng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是已經分化完成的細胞</a:t>
            </a:r>
            <a:r>
              <a:rPr lang="zh-TW" altLang="zh-TW" sz="2400" b="1" dirty="0">
                <a:latin typeface="微軟正黑體" pitchFamily="34" charset="-120"/>
                <a:ea typeface="微軟正黑體" pitchFamily="34" charset="-120"/>
              </a:rPr>
              <a:t>，而且都在執行其細胞的功能，前者負責</a:t>
            </a:r>
            <a:r>
              <a:rPr lang="zh-TW" altLang="zh-TW" sz="2400" b="1" dirty="0" smtClean="0">
                <a:latin typeface="微軟正黑體" pitchFamily="34" charset="-120"/>
                <a:ea typeface="微軟正黑體" pitchFamily="34" charset="-120"/>
              </a:rPr>
              <a:t>刺</a:t>
            </a:r>
            <a:endParaRPr lang="en-US" altLang="zh-TW" sz="2400" b="1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ts val="3900"/>
              </a:lnSpc>
            </a:pP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   </a:t>
            </a:r>
            <a:r>
              <a:rPr lang="zh-TW" altLang="zh-TW" sz="2400" b="1" dirty="0" smtClean="0">
                <a:latin typeface="微軟正黑體" pitchFamily="34" charset="-120"/>
                <a:ea typeface="微軟正黑體" pitchFamily="34" charset="-120"/>
              </a:rPr>
              <a:t>激</a:t>
            </a:r>
            <a:r>
              <a:rPr lang="zh-TW" altLang="zh-TW" sz="2400" b="1" dirty="0">
                <a:latin typeface="微軟正黑體" pitchFamily="34" charset="-120"/>
                <a:ea typeface="微軟正黑體" pitchFamily="34" charset="-120"/>
              </a:rPr>
              <a:t>訊號之傳遞，而後者則執行肌肉之收縮，因此，</a:t>
            </a:r>
            <a:r>
              <a:rPr lang="zh-TW" altLang="zh-TW" sz="2400" b="1" u="sng" dirty="0">
                <a:latin typeface="微軟正黑體" pitchFamily="34" charset="-120"/>
                <a:ea typeface="微軟正黑體" pitchFamily="34" charset="-120"/>
              </a:rPr>
              <a:t>此兩種細胞對於</a:t>
            </a:r>
            <a:r>
              <a:rPr lang="zh-TW" altLang="zh-TW" sz="2400" b="1" u="sng" dirty="0" smtClean="0">
                <a:latin typeface="微軟正黑體" pitchFamily="34" charset="-120"/>
                <a:ea typeface="微軟正黑體" pitchFamily="34" charset="-120"/>
              </a:rPr>
              <a:t>游</a:t>
            </a:r>
            <a:endParaRPr lang="en-US" altLang="zh-TW" sz="2400" b="1" u="sng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ts val="3900"/>
              </a:lnSpc>
            </a:pP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   </a:t>
            </a:r>
            <a:r>
              <a:rPr lang="zh-TW" altLang="zh-TW" sz="2400" b="1" u="sng" dirty="0" smtClean="0">
                <a:latin typeface="微軟正黑體" pitchFamily="34" charset="-120"/>
                <a:ea typeface="微軟正黑體" pitchFamily="34" charset="-120"/>
              </a:rPr>
              <a:t>離</a:t>
            </a:r>
            <a:r>
              <a:rPr lang="zh-TW" altLang="zh-TW" sz="2400" b="1" u="sng" dirty="0">
                <a:latin typeface="微軟正黑體" pitchFamily="34" charset="-120"/>
                <a:ea typeface="微軟正黑體" pitchFamily="34" charset="-120"/>
              </a:rPr>
              <a:t>輻非常不敏感</a:t>
            </a:r>
            <a:r>
              <a:rPr lang="zh-TW" altLang="zh-TW" sz="2400" b="1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因此，</a:t>
            </a:r>
            <a:r>
              <a:rPr lang="zh-TW" altLang="zh-TW" sz="2400" b="1" dirty="0" smtClean="0">
                <a:latin typeface="微軟正黑體" pitchFamily="34" charset="-120"/>
                <a:ea typeface="微軟正黑體" pitchFamily="34" charset="-120"/>
              </a:rPr>
              <a:t>對</a:t>
            </a:r>
            <a:r>
              <a:rPr lang="zh-TW" altLang="zh-TW" sz="2400" b="1" dirty="0">
                <a:latin typeface="微軟正黑體" pitchFamily="34" charset="-120"/>
                <a:ea typeface="微軟正黑體" pitchFamily="34" charset="-120"/>
              </a:rPr>
              <a:t>輻射最不敏感的細胞是屬於完全分化</a:t>
            </a:r>
            <a:r>
              <a:rPr lang="zh-TW" altLang="zh-TW" sz="2400" b="1" dirty="0" smtClean="0">
                <a:latin typeface="微軟正黑體" pitchFamily="34" charset="-120"/>
                <a:ea typeface="微軟正黑體" pitchFamily="34" charset="-120"/>
              </a:rPr>
              <a:t>類型</a:t>
            </a:r>
            <a:endParaRPr lang="en-US" altLang="zh-TW" sz="2400" b="1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ts val="3900"/>
              </a:lnSpc>
            </a:pP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   </a:t>
            </a:r>
            <a:r>
              <a:rPr lang="zh-TW" altLang="zh-TW" sz="2400" b="1" dirty="0" smtClean="0">
                <a:latin typeface="微軟正黑體" pitchFamily="34" charset="-120"/>
                <a:ea typeface="微軟正黑體" pitchFamily="34" charset="-120"/>
              </a:rPr>
              <a:t>的</a:t>
            </a:r>
            <a:r>
              <a:rPr lang="zh-TW" altLang="zh-TW" sz="2400" b="1" dirty="0">
                <a:latin typeface="微軟正黑體" pitchFamily="34" charset="-120"/>
                <a:ea typeface="微軟正黑體" pitchFamily="34" charset="-120"/>
              </a:rPr>
              <a:t>細胞，例如：</a:t>
            </a:r>
            <a:r>
              <a:rPr lang="zh-TW" altLang="en-US" sz="2400" b="1" u="sng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肌肉細胞</a:t>
            </a:r>
            <a:r>
              <a:rPr lang="zh-TW" altLang="zh-TW" sz="2400" b="1" u="sng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與</a:t>
            </a:r>
            <a:r>
              <a:rPr lang="zh-TW" altLang="en-US" sz="2400" b="1" u="sng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神經細胞</a:t>
            </a:r>
            <a:r>
              <a:rPr lang="zh-TW" altLang="en-US" sz="24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zh-TW" altLang="en-US" sz="2400" b="1" u="sng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因為他們</a:t>
            </a:r>
            <a:r>
              <a:rPr lang="zh-TW" altLang="en-US" sz="2400" b="1" u="sng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是屬於完全分化的</a:t>
            </a:r>
            <a:r>
              <a:rPr lang="zh-TW" altLang="en-US" sz="2400" b="1" u="sng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細</a:t>
            </a:r>
            <a:endParaRPr lang="en-US" altLang="zh-TW" sz="2400" b="1" u="sng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ts val="3900"/>
              </a:lnSpc>
            </a:pPr>
            <a:r>
              <a:rPr lang="zh-TW" altLang="en-US" sz="24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24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   </a:t>
            </a:r>
            <a:r>
              <a:rPr lang="zh-TW" altLang="en-US" sz="2400" b="1" u="sng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胞具</a:t>
            </a:r>
            <a:r>
              <a:rPr lang="zh-TW" altLang="en-US" sz="2400" b="1" u="sng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最抗輻射</a:t>
            </a:r>
            <a:r>
              <a:rPr lang="zh-TW" altLang="en-US" sz="2400" b="1" u="sng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的能力</a:t>
            </a:r>
            <a:r>
              <a:rPr lang="zh-TW" altLang="zh-TW" sz="24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。</a:t>
            </a:r>
            <a:endParaRPr lang="zh-TW" altLang="en-US" sz="2800" b="1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50441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版面配置區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TW" dirty="0"/>
              <a:t>2-4 </a:t>
            </a:r>
            <a:r>
              <a:rPr lang="zh-TW" altLang="en-US" dirty="0"/>
              <a:t>不同種類細胞對游離輻射的敏感度</a:t>
            </a:r>
          </a:p>
        </p:txBody>
      </p:sp>
      <p:pic>
        <p:nvPicPr>
          <p:cNvPr id="6" name="Picture 2" descr="「細胞的生命週期」的圖片搜尋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933" y="3032760"/>
            <a:ext cx="3981734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字方塊 6"/>
          <p:cNvSpPr txBox="1"/>
          <p:nvPr/>
        </p:nvSpPr>
        <p:spPr>
          <a:xfrm>
            <a:off x="733778" y="1151467"/>
            <a:ext cx="10924822" cy="195476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TW" altLang="en-US" sz="28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相同</a:t>
            </a:r>
            <a:r>
              <a:rPr lang="zh-TW" altLang="en-US" sz="28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種類的細胞但在不同的生命週期受輻射傷害的程度會有不同。其中最敏感的是分裂準備期</a:t>
            </a:r>
            <a:r>
              <a:rPr lang="en-US" altLang="zh-TW" sz="28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(G2)</a:t>
            </a:r>
            <a:r>
              <a:rPr lang="zh-TW" altLang="en-US" sz="28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與分裂期</a:t>
            </a:r>
            <a:r>
              <a:rPr lang="en-US" altLang="zh-TW" sz="28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(M)</a:t>
            </a:r>
            <a:r>
              <a:rPr lang="zh-TW" altLang="en-US" sz="28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，細胞靜止期</a:t>
            </a:r>
            <a:r>
              <a:rPr lang="en-US" altLang="zh-TW" sz="28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(G0)</a:t>
            </a:r>
            <a:r>
              <a:rPr lang="zh-TW" altLang="en-US" sz="28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與</a:t>
            </a:r>
            <a:r>
              <a:rPr lang="en-US" altLang="zh-TW" sz="28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DNA</a:t>
            </a:r>
            <a:r>
              <a:rPr lang="zh-TW" altLang="en-US" sz="28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合成準備期</a:t>
            </a:r>
            <a:r>
              <a:rPr lang="en-US" altLang="zh-TW" sz="28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(G1)</a:t>
            </a:r>
            <a:r>
              <a:rPr lang="zh-TW" altLang="en-US" sz="28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次之，最不敏感的是</a:t>
            </a:r>
            <a:r>
              <a:rPr lang="en-US" altLang="zh-TW" sz="28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DNA</a:t>
            </a:r>
            <a:r>
              <a:rPr lang="zh-TW" altLang="en-US" sz="28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合成期</a:t>
            </a:r>
            <a:r>
              <a:rPr lang="en-US" altLang="zh-TW" sz="28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(S)</a:t>
            </a:r>
            <a:r>
              <a:rPr lang="zh-TW" altLang="en-US" sz="2800" dirty="0">
                <a:solidFill>
                  <a:schemeClr val="bg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。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5751095" y="4402596"/>
            <a:ext cx="57297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solidFill>
                  <a:schemeClr val="accent4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輻射敏感：</a:t>
            </a:r>
            <a:r>
              <a:rPr lang="en-US" altLang="zh-TW" sz="2800" b="1" u="sng" dirty="0" smtClean="0">
                <a:solidFill>
                  <a:schemeClr val="accent4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G2</a:t>
            </a:r>
            <a:r>
              <a:rPr lang="zh-TW" altLang="en-US" sz="2800" b="1" u="sng" dirty="0" smtClean="0">
                <a:solidFill>
                  <a:schemeClr val="accent4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、</a:t>
            </a:r>
            <a:r>
              <a:rPr lang="en-US" altLang="zh-TW" sz="2800" b="1" u="sng" dirty="0" smtClean="0">
                <a:solidFill>
                  <a:schemeClr val="accent4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M</a:t>
            </a:r>
            <a:r>
              <a:rPr lang="zh-TW" altLang="en-US" sz="2800" b="1" u="sng" dirty="0" smtClean="0">
                <a:solidFill>
                  <a:schemeClr val="accent4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2800" b="1" dirty="0" smtClean="0">
                <a:solidFill>
                  <a:schemeClr val="accent4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&gt;</a:t>
            </a:r>
            <a:r>
              <a:rPr lang="zh-TW" altLang="en-US" sz="2800" b="1" dirty="0" smtClean="0">
                <a:solidFill>
                  <a:schemeClr val="accent4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2800" b="1" dirty="0" smtClean="0">
                <a:solidFill>
                  <a:schemeClr val="accent4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G0</a:t>
            </a:r>
            <a:r>
              <a:rPr lang="zh-TW" altLang="en-US" sz="2800" b="1" dirty="0" smtClean="0">
                <a:solidFill>
                  <a:schemeClr val="accent4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、</a:t>
            </a:r>
            <a:r>
              <a:rPr lang="en-US" altLang="zh-TW" sz="2800" b="1" dirty="0" smtClean="0">
                <a:solidFill>
                  <a:schemeClr val="accent4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G1</a:t>
            </a:r>
            <a:r>
              <a:rPr lang="zh-TW" altLang="en-US" sz="2800" b="1" dirty="0" smtClean="0">
                <a:solidFill>
                  <a:schemeClr val="accent4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2800" b="1" dirty="0" smtClean="0">
                <a:solidFill>
                  <a:schemeClr val="accent4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&gt;</a:t>
            </a:r>
            <a:r>
              <a:rPr lang="zh-TW" altLang="en-US" sz="2800" b="1" dirty="0" smtClean="0">
                <a:solidFill>
                  <a:schemeClr val="accent4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2800" b="1" dirty="0" smtClean="0">
                <a:solidFill>
                  <a:schemeClr val="accent4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S</a:t>
            </a:r>
            <a:endParaRPr lang="zh-TW" altLang="en-US" sz="2800" b="1" dirty="0">
              <a:solidFill>
                <a:schemeClr val="accent4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6016978" y="5847644"/>
            <a:ext cx="48212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圖片來</a:t>
            </a:r>
            <a:r>
              <a:rPr lang="zh-TW" altLang="en-US" sz="14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源</a:t>
            </a:r>
            <a:r>
              <a:rPr lang="zh-TW" altLang="en-US" sz="14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TW" sz="14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http://</a:t>
            </a:r>
            <a:r>
              <a:rPr lang="en-US" altLang="zh-TW" sz="14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qihongli.blogspot.tw/2013/01/blog-post_3796.html</a:t>
            </a:r>
          </a:p>
        </p:txBody>
      </p:sp>
    </p:spTree>
    <p:extLst>
      <p:ext uri="{BB962C8B-B14F-4D97-AF65-F5344CB8AC3E}">
        <p14:creationId xmlns:p14="http://schemas.microsoft.com/office/powerpoint/2010/main" val="1342726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版面配置區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TW" dirty="0"/>
              <a:t>2-5 </a:t>
            </a:r>
            <a:r>
              <a:rPr lang="zh-TW" altLang="en-US" dirty="0"/>
              <a:t>影響游離輻射生物效應的因素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1475232" y="3675884"/>
            <a:ext cx="2402501" cy="95410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影響生物</a:t>
            </a: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效應</a:t>
            </a:r>
            <a:endParaRPr lang="en-US" altLang="zh-TW" sz="2800" b="1" dirty="0" smtClean="0"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  <a:p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的</a:t>
            </a:r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因素</a:t>
            </a:r>
          </a:p>
        </p:txBody>
      </p:sp>
      <p:sp>
        <p:nvSpPr>
          <p:cNvPr id="11" name="文字方塊 10"/>
          <p:cNvSpPr txBox="1"/>
          <p:nvPr/>
        </p:nvSpPr>
        <p:spPr>
          <a:xfrm>
            <a:off x="5152697" y="2508386"/>
            <a:ext cx="1365455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TW" sz="28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1.</a:t>
            </a:r>
            <a:r>
              <a:rPr lang="zh-TW" altLang="en-US" sz="32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物理</a:t>
            </a:r>
            <a:endParaRPr lang="zh-TW" altLang="en-US" sz="3200" b="1" dirty="0"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5152698" y="4843382"/>
            <a:ext cx="1987304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TW" sz="28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2.</a:t>
            </a:r>
            <a:r>
              <a:rPr lang="zh-TW" altLang="en-US" sz="32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化學</a:t>
            </a:r>
            <a:endParaRPr lang="zh-TW" altLang="en-US" sz="3200" b="1" dirty="0"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</p:txBody>
      </p:sp>
      <p:cxnSp>
        <p:nvCxnSpPr>
          <p:cNvPr id="13" name="直線單箭頭接點 12"/>
          <p:cNvCxnSpPr/>
          <p:nvPr/>
        </p:nvCxnSpPr>
        <p:spPr>
          <a:xfrm flipV="1">
            <a:off x="4068459" y="3031606"/>
            <a:ext cx="1084239" cy="109694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字方塊 13"/>
          <p:cNvSpPr txBox="1"/>
          <p:nvPr/>
        </p:nvSpPr>
        <p:spPr>
          <a:xfrm>
            <a:off x="7662332" y="1629169"/>
            <a:ext cx="4082129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Bef>
                <a:spcPts val="1200"/>
              </a:spcBef>
              <a:buFont typeface="Wingdings" panose="05000000000000000000" pitchFamily="2" charset="2"/>
              <a:buAutoNum type="circleNumWdWhitePlain"/>
            </a:pPr>
            <a:r>
              <a:rPr lang="zh-TW" altLang="en-US" sz="28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輻射的性質與</a:t>
            </a:r>
            <a:r>
              <a:rPr lang="zh-TW" altLang="en-US" sz="28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型式</a:t>
            </a:r>
            <a:endParaRPr lang="en-US" altLang="zh-TW" sz="2800" b="1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  <a:p>
            <a:pPr marL="514350" indent="-514350">
              <a:spcBef>
                <a:spcPts val="1200"/>
              </a:spcBef>
              <a:buFont typeface="Wingdings" panose="05000000000000000000" pitchFamily="2" charset="2"/>
              <a:buAutoNum type="circleNumWdWhitePlain"/>
            </a:pPr>
            <a:r>
              <a:rPr lang="zh-TW" altLang="en-US" sz="28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吸收</a:t>
            </a:r>
            <a:r>
              <a:rPr lang="zh-TW" altLang="en-US" sz="28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劑量</a:t>
            </a:r>
            <a:endParaRPr lang="en-US" altLang="zh-TW" sz="2800" b="1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  <a:p>
            <a:pPr marL="514350" indent="-514350">
              <a:spcBef>
                <a:spcPts val="1200"/>
              </a:spcBef>
              <a:buFont typeface="Wingdings" panose="05000000000000000000" pitchFamily="2" charset="2"/>
              <a:buAutoNum type="circleNumWdWhitePlain"/>
            </a:pPr>
            <a:r>
              <a:rPr lang="zh-TW" altLang="en-US" sz="28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時間分配</a:t>
            </a:r>
            <a:r>
              <a:rPr lang="zh-TW" altLang="en-US" sz="28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因素</a:t>
            </a:r>
            <a:endParaRPr lang="en-US" altLang="zh-TW" sz="2800" b="1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  <a:p>
            <a:pPr marL="514350" indent="-514350">
              <a:spcBef>
                <a:spcPts val="1200"/>
              </a:spcBef>
              <a:buFont typeface="Wingdings" panose="05000000000000000000" pitchFamily="2" charset="2"/>
              <a:buAutoNum type="circleNumWdWhitePlain"/>
            </a:pPr>
            <a:r>
              <a:rPr lang="zh-TW" altLang="en-US" sz="28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溫度的影響</a:t>
            </a:r>
          </a:p>
        </p:txBody>
      </p:sp>
      <p:cxnSp>
        <p:nvCxnSpPr>
          <p:cNvPr id="15" name="直線單箭頭接點 14"/>
          <p:cNvCxnSpPr>
            <a:endCxn id="12" idx="1"/>
          </p:cNvCxnSpPr>
          <p:nvPr/>
        </p:nvCxnSpPr>
        <p:spPr>
          <a:xfrm>
            <a:off x="4068459" y="4128553"/>
            <a:ext cx="1084239" cy="100721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向右箭號 15"/>
          <p:cNvSpPr/>
          <p:nvPr/>
        </p:nvSpPr>
        <p:spPr>
          <a:xfrm>
            <a:off x="6704427" y="2342274"/>
            <a:ext cx="825952" cy="8513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1235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TW" sz="3200" dirty="0"/>
              <a:t>2-5-1 </a:t>
            </a:r>
            <a:r>
              <a:rPr lang="zh-TW" altLang="en-US" sz="3200" dirty="0"/>
              <a:t>影響游離輻射生物效應的</a:t>
            </a:r>
            <a:r>
              <a:rPr lang="zh-TW" altLang="en-US" sz="3200" dirty="0" smtClean="0"/>
              <a:t>因素</a:t>
            </a:r>
            <a:r>
              <a:rPr lang="en-US" altLang="zh-TW" sz="3200" dirty="0" smtClean="0"/>
              <a:t>-</a:t>
            </a:r>
            <a:r>
              <a:rPr lang="zh-TW" altLang="en-US" sz="3200" dirty="0" smtClean="0"/>
              <a:t>物理因素</a:t>
            </a:r>
            <a:endParaRPr lang="zh-TW" altLang="en-US" sz="32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530577" y="1151467"/>
            <a:ext cx="11238089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n"/>
            </a:pPr>
            <a:r>
              <a:rPr lang="zh-TW" altLang="en-US" sz="28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物理</a:t>
            </a:r>
            <a:r>
              <a:rPr lang="zh-TW" altLang="en-US" sz="28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因素</a:t>
            </a:r>
            <a:endParaRPr lang="en-US" altLang="zh-TW" sz="2800" b="1" dirty="0" smtClean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  <a:p>
            <a:pPr marL="719138" indent="-447675">
              <a:spcBef>
                <a:spcPts val="1800"/>
              </a:spcBef>
              <a:buFont typeface="+mj-ea"/>
              <a:buAutoNum type="ea1ChtPeriod"/>
            </a:pPr>
            <a:r>
              <a:rPr lang="zh-TW" altLang="en-US" sz="2400" b="1" dirty="0">
                <a:solidFill>
                  <a:schemeClr val="accent4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輻射的性質與</a:t>
            </a:r>
            <a:r>
              <a:rPr lang="zh-TW" altLang="en-US" sz="2400" b="1" dirty="0" smtClean="0">
                <a:solidFill>
                  <a:schemeClr val="accent4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型式：游離</a:t>
            </a:r>
            <a:r>
              <a:rPr lang="zh-TW" altLang="en-US" sz="2400" b="1" dirty="0">
                <a:solidFill>
                  <a:schemeClr val="accent4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輻射包括</a:t>
            </a:r>
            <a:r>
              <a:rPr lang="en-US" altLang="zh-TW" sz="2400" b="1" dirty="0">
                <a:solidFill>
                  <a:schemeClr val="accent4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α</a:t>
            </a:r>
            <a:r>
              <a:rPr lang="zh-TW" altLang="en-US" sz="2400" b="1" dirty="0">
                <a:solidFill>
                  <a:schemeClr val="accent4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粒子、</a:t>
            </a:r>
            <a:r>
              <a:rPr lang="en-US" altLang="zh-TW" sz="2400" b="1" dirty="0">
                <a:solidFill>
                  <a:schemeClr val="accent4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β</a:t>
            </a:r>
            <a:r>
              <a:rPr lang="zh-TW" altLang="en-US" sz="2400" b="1" dirty="0">
                <a:solidFill>
                  <a:schemeClr val="accent4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粒子、</a:t>
            </a:r>
            <a:r>
              <a:rPr lang="en-US" altLang="zh-TW" sz="2400" b="1" dirty="0">
                <a:solidFill>
                  <a:schemeClr val="accent4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γ</a:t>
            </a:r>
            <a:r>
              <a:rPr lang="zh-TW" altLang="en-US" sz="2400" b="1" dirty="0">
                <a:solidFill>
                  <a:schemeClr val="accent4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射線、</a:t>
            </a:r>
            <a:r>
              <a:rPr lang="en-US" altLang="zh-TW" sz="2400" b="1" dirty="0">
                <a:solidFill>
                  <a:schemeClr val="accent4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Χ</a:t>
            </a:r>
            <a:r>
              <a:rPr lang="zh-TW" altLang="en-US" sz="2400" b="1" dirty="0">
                <a:solidFill>
                  <a:schemeClr val="accent4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射線及中子等</a:t>
            </a:r>
            <a:r>
              <a:rPr lang="zh-TW" altLang="en-US" sz="2400" b="1" dirty="0" smtClean="0">
                <a:solidFill>
                  <a:schemeClr val="accent4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。</a:t>
            </a:r>
            <a:endParaRPr lang="en-US" altLang="zh-TW" sz="2400" b="1" dirty="0" smtClean="0">
              <a:solidFill>
                <a:schemeClr val="accent4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  <a:p>
            <a:pPr marL="896938" indent="-269875">
              <a:lnSpc>
                <a:spcPts val="3100"/>
              </a:lnSpc>
              <a:spcBef>
                <a:spcPts val="1800"/>
              </a:spcBef>
              <a:buFont typeface="+mj-lt"/>
              <a:buAutoNum type="arabicPeriod"/>
            </a:pPr>
            <a:r>
              <a:rPr lang="el-GR" altLang="zh-TW" sz="2200" b="1" u="sng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α</a:t>
            </a:r>
            <a:r>
              <a:rPr lang="zh-TW" altLang="en-US" sz="2200" b="1" u="sng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粒子</a:t>
            </a:r>
            <a:r>
              <a:rPr lang="zh-TW" altLang="en-US" sz="22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：</a:t>
            </a:r>
            <a:r>
              <a:rPr lang="zh-TW" altLang="zh-TW" sz="22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游離比度</a:t>
            </a:r>
            <a:r>
              <a:rPr lang="en-US" altLang="zh-TW" sz="22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(specific ionization)</a:t>
            </a:r>
            <a:r>
              <a:rPr lang="zh-TW" altLang="zh-TW" sz="22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大</a:t>
            </a:r>
            <a:r>
              <a:rPr lang="zh-TW" altLang="en-US" sz="22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，射程短，無法穿過人體皮膚的</a:t>
            </a:r>
            <a:r>
              <a:rPr lang="zh-TW" altLang="en-US" sz="22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角皮層，</a:t>
            </a:r>
            <a:endParaRPr lang="en-US" altLang="zh-TW" sz="2200" b="1" dirty="0" smtClean="0"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  <a:p>
            <a:pPr marL="627063">
              <a:lnSpc>
                <a:spcPts val="3100"/>
              </a:lnSpc>
              <a:spcBef>
                <a:spcPts val="1800"/>
              </a:spcBef>
            </a:pPr>
            <a:r>
              <a:rPr lang="en-US" altLang="zh-TW" sz="22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22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              </a:t>
            </a:r>
            <a:r>
              <a:rPr lang="zh-TW" altLang="en-US" sz="22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   若是</a:t>
            </a:r>
            <a:r>
              <a:rPr lang="zh-TW" altLang="en-US" sz="22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經過呼吸、飲食或皮膚傷口進入體內，則對其周圍</a:t>
            </a:r>
            <a:r>
              <a:rPr lang="zh-TW" altLang="en-US" sz="22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組織細胞</a:t>
            </a:r>
            <a:r>
              <a:rPr lang="zh-TW" altLang="en-US" sz="22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造成傷害。</a:t>
            </a:r>
            <a:endParaRPr lang="en-US" altLang="zh-TW" sz="2200" b="1" dirty="0"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  <a:p>
            <a:pPr marL="627063">
              <a:lnSpc>
                <a:spcPts val="3100"/>
              </a:lnSpc>
              <a:spcBef>
                <a:spcPts val="1800"/>
              </a:spcBef>
            </a:pPr>
            <a:r>
              <a:rPr lang="en-US" altLang="zh-TW" sz="22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2. </a:t>
            </a:r>
            <a:r>
              <a:rPr lang="en-US" altLang="zh-TW" sz="2200" b="1" u="sng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β</a:t>
            </a:r>
            <a:r>
              <a:rPr lang="zh-TW" altLang="en-US" sz="2200" b="1" u="sng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射線</a:t>
            </a:r>
            <a:r>
              <a:rPr lang="zh-TW" altLang="en-US" sz="22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：</a:t>
            </a:r>
            <a:r>
              <a:rPr lang="zh-TW" altLang="en-US" sz="22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可能自體外造成傷害，其程度視能量而定，在體內造成的傷害</a:t>
            </a:r>
            <a:r>
              <a:rPr lang="zh-TW" altLang="en-US" sz="22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沒有</a:t>
            </a:r>
            <a:r>
              <a:rPr lang="en-US" altLang="zh-TW" sz="22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α</a:t>
            </a:r>
            <a:r>
              <a:rPr lang="zh-TW" altLang="en-US" sz="22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 射線</a:t>
            </a:r>
            <a:endParaRPr lang="en-US" altLang="zh-TW" sz="2200" b="1" dirty="0" smtClean="0"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  <a:p>
            <a:pPr marL="627063">
              <a:lnSpc>
                <a:spcPts val="3100"/>
              </a:lnSpc>
              <a:spcBef>
                <a:spcPts val="1800"/>
              </a:spcBef>
            </a:pPr>
            <a:r>
              <a:rPr lang="en-US" altLang="zh-TW" sz="22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22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                 </a:t>
            </a:r>
            <a:r>
              <a:rPr lang="zh-TW" altLang="en-US" sz="22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 大</a:t>
            </a:r>
            <a:r>
              <a:rPr lang="zh-TW" altLang="en-US" sz="22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。</a:t>
            </a:r>
            <a:endParaRPr lang="en-US" altLang="zh-TW" sz="2200" b="1" dirty="0"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  <a:p>
            <a:pPr marL="627063">
              <a:lnSpc>
                <a:spcPts val="3100"/>
              </a:lnSpc>
              <a:spcBef>
                <a:spcPts val="1800"/>
              </a:spcBef>
            </a:pPr>
            <a:r>
              <a:rPr lang="en-US" altLang="zh-TW" sz="22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3. </a:t>
            </a:r>
            <a:r>
              <a:rPr lang="en-US" altLang="zh-TW" sz="2200" b="1" u="sng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X</a:t>
            </a:r>
            <a:r>
              <a:rPr lang="zh-TW" altLang="en-US" sz="2200" b="1" u="sng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及</a:t>
            </a:r>
            <a:r>
              <a:rPr lang="en-US" altLang="zh-TW" sz="2200" b="1" u="sng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γ</a:t>
            </a:r>
            <a:r>
              <a:rPr lang="zh-TW" altLang="en-US" sz="2200" b="1" u="sng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射線</a:t>
            </a:r>
            <a:r>
              <a:rPr lang="zh-TW" altLang="en-US" sz="22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：在物質及空氣中有較大的射程，所造成的體外危害較</a:t>
            </a:r>
            <a:r>
              <a:rPr lang="en-US" altLang="zh-TW" sz="22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α</a:t>
            </a:r>
            <a:r>
              <a:rPr lang="zh-TW" altLang="en-US" sz="22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、</a:t>
            </a:r>
            <a:r>
              <a:rPr lang="en-US" altLang="zh-TW" sz="22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β</a:t>
            </a:r>
            <a:r>
              <a:rPr lang="zh-TW" altLang="en-US" sz="22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射線大。</a:t>
            </a:r>
            <a:endParaRPr lang="en-US" altLang="zh-TW" sz="2200" b="1" dirty="0"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  <a:p>
            <a:pPr marL="627063">
              <a:lnSpc>
                <a:spcPts val="3100"/>
              </a:lnSpc>
              <a:spcBef>
                <a:spcPts val="1800"/>
              </a:spcBef>
            </a:pPr>
            <a:r>
              <a:rPr lang="en-US" altLang="zh-TW" sz="22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4. </a:t>
            </a:r>
            <a:r>
              <a:rPr lang="zh-TW" altLang="en-US" sz="2200" b="1" u="sng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中子</a:t>
            </a:r>
            <a:r>
              <a:rPr lang="zh-TW" altLang="en-US" sz="22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：</a:t>
            </a:r>
            <a:r>
              <a:rPr lang="zh-TW" altLang="en-US" sz="22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自體外造成人體更大的傷害</a:t>
            </a:r>
            <a:r>
              <a:rPr lang="zh-TW" altLang="en-US" sz="22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。</a:t>
            </a:r>
            <a:endParaRPr lang="zh-TW" altLang="en-US" sz="2200" b="1" dirty="0"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232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TW" sz="3200" dirty="0"/>
              <a:t>2-5-1 </a:t>
            </a:r>
            <a:r>
              <a:rPr lang="zh-TW" altLang="en-US" sz="3200" dirty="0"/>
              <a:t>影響游離輻射生物效應的</a:t>
            </a:r>
            <a:r>
              <a:rPr lang="zh-TW" altLang="en-US" sz="3200" dirty="0" smtClean="0"/>
              <a:t>因素</a:t>
            </a:r>
            <a:r>
              <a:rPr lang="en-US" altLang="zh-TW" sz="3200" dirty="0" smtClean="0"/>
              <a:t>-</a:t>
            </a:r>
            <a:r>
              <a:rPr lang="zh-TW" altLang="en-US" sz="3200" dirty="0" smtClean="0"/>
              <a:t>物理因素</a:t>
            </a:r>
            <a:r>
              <a:rPr lang="en-US" altLang="zh-TW" sz="2400" dirty="0" smtClean="0"/>
              <a:t>(</a:t>
            </a:r>
            <a:r>
              <a:rPr lang="zh-TW" altLang="en-US" sz="2400" dirty="0" smtClean="0"/>
              <a:t>續</a:t>
            </a:r>
            <a:r>
              <a:rPr lang="en-US" altLang="zh-TW" sz="2400" dirty="0" smtClean="0"/>
              <a:t>)</a:t>
            </a:r>
            <a:endParaRPr lang="zh-TW" altLang="en-US" sz="24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440267" y="1199621"/>
            <a:ext cx="1132840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n"/>
            </a:pPr>
            <a:r>
              <a:rPr lang="zh-TW" altLang="en-US" sz="28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物理</a:t>
            </a:r>
            <a:r>
              <a:rPr lang="zh-TW" altLang="en-US" sz="28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因素</a:t>
            </a:r>
            <a:endParaRPr lang="en-US" altLang="zh-TW" sz="2800" b="1" dirty="0" smtClean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  <a:p>
            <a:pPr marL="728663" indent="-457200">
              <a:spcBef>
                <a:spcPts val="1800"/>
              </a:spcBef>
              <a:buFont typeface="+mj-ea"/>
              <a:buAutoNum type="ea1ChtPeriod" startAt="2"/>
            </a:pPr>
            <a:r>
              <a:rPr lang="zh-TW" altLang="en-US" sz="2400" b="1" dirty="0">
                <a:solidFill>
                  <a:schemeClr val="accent4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吸收劑量：</a:t>
            </a: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細胞受到游離輻射傷害的程度與輻射劑量有關，一般而言吸收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劑量</a:t>
            </a:r>
            <a:endParaRPr lang="en-US" altLang="zh-TW" sz="2400" b="1" dirty="0" smtClean="0"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  <a:p>
            <a:pPr marL="271463">
              <a:spcBef>
                <a:spcPts val="1800"/>
              </a:spcBef>
            </a:pP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                          愈</a:t>
            </a: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高，生物效應愈顯著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。</a:t>
            </a:r>
            <a:endParaRPr lang="en-US" altLang="zh-TW" sz="2400" b="1" dirty="0" smtClean="0"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939729" y="3679655"/>
            <a:ext cx="1245478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solidFill>
                  <a:schemeClr val="accent4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高</a:t>
            </a:r>
            <a:r>
              <a:rPr lang="en-US" altLang="zh-TW" sz="2800" b="1" dirty="0" smtClean="0">
                <a:solidFill>
                  <a:schemeClr val="accent4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LET</a:t>
            </a:r>
            <a:endParaRPr lang="zh-TW" altLang="en-US" sz="2800" b="1" dirty="0">
              <a:solidFill>
                <a:schemeClr val="accent4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939730" y="5467176"/>
            <a:ext cx="1245476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低</a:t>
            </a:r>
            <a:r>
              <a:rPr lang="en-US" altLang="zh-TW" sz="28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LET</a:t>
            </a:r>
            <a:endParaRPr lang="zh-TW" altLang="en-US" sz="2800" b="1" dirty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</p:txBody>
      </p:sp>
      <p:sp>
        <p:nvSpPr>
          <p:cNvPr id="7" name="向右箭號 6"/>
          <p:cNvSpPr/>
          <p:nvPr/>
        </p:nvSpPr>
        <p:spPr>
          <a:xfrm>
            <a:off x="2318373" y="3710433"/>
            <a:ext cx="1379480" cy="461665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向右箭號 8"/>
          <p:cNvSpPr/>
          <p:nvPr/>
        </p:nvSpPr>
        <p:spPr>
          <a:xfrm>
            <a:off x="2318372" y="5508644"/>
            <a:ext cx="1379481" cy="461665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3793067" y="3061670"/>
            <a:ext cx="7780456" cy="175432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如阿伐粒子、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中子，吸收</a:t>
            </a: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劑量與存活率</a:t>
            </a:r>
            <a:r>
              <a:rPr lang="en-US" altLang="zh-TW" sz="24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(%)</a:t>
            </a: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是屬於單一直線下降型細胞的吸收劑量與存活率</a:t>
            </a:r>
            <a:r>
              <a:rPr lang="en-US" altLang="zh-TW" sz="24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(%)</a:t>
            </a: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大小呈反比例，尤其輻射能量愈高，該直線愈陡斜率負值愈大。</a:t>
            </a:r>
          </a:p>
        </p:txBody>
      </p:sp>
      <p:sp>
        <p:nvSpPr>
          <p:cNvPr id="11" name="文字方塊 10"/>
          <p:cNvSpPr txBox="1"/>
          <p:nvPr/>
        </p:nvSpPr>
        <p:spPr>
          <a:xfrm>
            <a:off x="3793067" y="4933244"/>
            <a:ext cx="7780455" cy="1754326"/>
          </a:xfrm>
          <a:prstGeom prst="rect">
            <a:avLst/>
          </a:prstGeom>
          <a:solidFill>
            <a:srgbClr val="DCB548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如鈷</a:t>
            </a:r>
            <a:r>
              <a:rPr lang="en-US" altLang="zh-TW" sz="24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-60</a:t>
            </a: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的加馬射線，細胞吸收劑量與存活率</a:t>
            </a:r>
            <a:r>
              <a:rPr lang="en-US" altLang="zh-TW" sz="24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(%)</a:t>
            </a: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呈現具肩部而和緩下降型，在低劑量時細胞存活率仍高，可是當輻射升高至某一劑量時，存活率變快速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下降。</a:t>
            </a:r>
            <a:endParaRPr lang="zh-TW" altLang="en-US" sz="2400" b="1" dirty="0"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718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TW" altLang="en-US" sz="3200" dirty="0" smtClean="0"/>
              <a:t>直線</a:t>
            </a:r>
            <a:r>
              <a:rPr lang="zh-TW" altLang="en-US" sz="3200" dirty="0" smtClean="0"/>
              <a:t>能量轉移、相對生物效應與氧效應</a:t>
            </a:r>
            <a:endParaRPr lang="zh-TW" altLang="en-US" sz="3200" dirty="0"/>
          </a:p>
        </p:txBody>
      </p:sp>
      <p:sp>
        <p:nvSpPr>
          <p:cNvPr id="2" name="矩形 1"/>
          <p:cNvSpPr/>
          <p:nvPr/>
        </p:nvSpPr>
        <p:spPr>
          <a:xfrm>
            <a:off x="1275644" y="1128890"/>
            <a:ext cx="9742312" cy="2477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100"/>
              </a:lnSpc>
            </a:pPr>
            <a:r>
              <a:rPr lang="zh-TW" altLang="en-US" sz="2000" b="1" dirty="0" smtClean="0">
                <a:solidFill>
                  <a:srgbClr val="C00000"/>
                </a:solidFill>
                <a:latin typeface="標楷體"/>
                <a:ea typeface="標楷體"/>
              </a:rPr>
              <a:t>▓ </a:t>
            </a:r>
            <a:r>
              <a:rPr lang="zh-TW" altLang="en-US" sz="2400" b="1" u="sng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直線</a:t>
            </a:r>
            <a:r>
              <a:rPr lang="zh-TW" altLang="en-US" sz="2400" b="1" u="sng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能量</a:t>
            </a:r>
            <a:r>
              <a:rPr lang="zh-TW" altLang="en-US" sz="2400" b="1" u="sng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轉移</a:t>
            </a:r>
            <a:r>
              <a:rPr lang="en-US" altLang="zh-TW" sz="2400" b="1" u="sng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en-US" altLang="zh-TW" sz="2400" b="1" u="sng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linear energy transfer </a:t>
            </a:r>
            <a:r>
              <a:rPr lang="zh-TW" altLang="zh-TW" sz="2400" b="1" u="sng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en-US" altLang="zh-TW" sz="2400" b="1" u="sng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LET</a:t>
            </a:r>
            <a:r>
              <a:rPr lang="en-US" altLang="zh-TW" sz="2400" b="1" u="sng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pPr algn="just">
              <a:lnSpc>
                <a:spcPts val="3100"/>
              </a:lnSpc>
            </a:pPr>
            <a:r>
              <a:rPr lang="zh-TW" altLang="en-US" sz="2000" b="1" dirty="0"/>
              <a:t>直線能量轉移</a:t>
            </a:r>
            <a:r>
              <a:rPr lang="en-US" altLang="zh-TW" sz="2000" b="1" dirty="0"/>
              <a:t>(linear energy transfer </a:t>
            </a:r>
            <a:r>
              <a:rPr lang="zh-TW" altLang="zh-TW" sz="2000" b="1" dirty="0"/>
              <a:t>，</a:t>
            </a:r>
            <a:r>
              <a:rPr lang="en-US" altLang="zh-TW" sz="2000" b="1" dirty="0"/>
              <a:t>LET</a:t>
            </a:r>
            <a:r>
              <a:rPr lang="en-US" altLang="zh-TW" sz="2000" b="1" dirty="0" smtClean="0"/>
              <a:t>)</a:t>
            </a:r>
            <a:r>
              <a:rPr lang="zh-TW" altLang="zh-TW" sz="2000" b="1" dirty="0" smtClean="0"/>
              <a:t>是</a:t>
            </a:r>
            <a:r>
              <a:rPr lang="en-US" altLang="zh-TW" sz="2000" b="1" dirty="0"/>
              <a:t>1940</a:t>
            </a:r>
            <a:r>
              <a:rPr lang="zh-TW" altLang="zh-TW" sz="2000" b="1" dirty="0"/>
              <a:t>年</a:t>
            </a:r>
            <a:r>
              <a:rPr lang="en-US" altLang="zh-TW" sz="2000" b="1" dirty="0" err="1"/>
              <a:t>Zirkle</a:t>
            </a:r>
            <a:r>
              <a:rPr lang="zh-TW" altLang="zh-TW" sz="2000" b="1" dirty="0"/>
              <a:t>首先介紹；用來描述輻射在介質中損失能量的情形，</a:t>
            </a:r>
            <a:r>
              <a:rPr lang="en-US" altLang="zh-TW" sz="2000" b="1" dirty="0"/>
              <a:t>1962</a:t>
            </a:r>
            <a:r>
              <a:rPr lang="zh-TW" altLang="zh-TW" sz="2000" b="1" dirty="0"/>
              <a:t>年國際輻射單位與度量委員會</a:t>
            </a:r>
            <a:r>
              <a:rPr lang="en-US" altLang="zh-TW" sz="2000" b="1" dirty="0"/>
              <a:t>(The International Commission on Radiation Units and Measurements</a:t>
            </a:r>
            <a:r>
              <a:rPr lang="zh-TW" altLang="zh-TW" sz="2000" b="1" dirty="0"/>
              <a:t>，</a:t>
            </a:r>
            <a:r>
              <a:rPr lang="en-US" altLang="zh-TW" sz="2000" b="1" dirty="0"/>
              <a:t>ICRU-10)</a:t>
            </a:r>
            <a:r>
              <a:rPr lang="zh-TW" altLang="zh-TW" sz="2000" b="1" dirty="0"/>
              <a:t>將</a:t>
            </a:r>
            <a:r>
              <a:rPr lang="en-US" altLang="zh-TW" sz="2000" b="1" dirty="0"/>
              <a:t>LET</a:t>
            </a:r>
            <a:r>
              <a:rPr lang="zh-TW" altLang="zh-TW" sz="2000" b="1" dirty="0"/>
              <a:t>定義為荷電粒子穿過介質時，在單位距離內所損失的能量，以</a:t>
            </a:r>
            <a:r>
              <a:rPr lang="en-US" altLang="zh-TW" sz="2000" b="1" dirty="0" err="1"/>
              <a:t>dE</a:t>
            </a:r>
            <a:r>
              <a:rPr lang="en-US" altLang="zh-TW" sz="2000" b="1" dirty="0"/>
              <a:t>/dl</a:t>
            </a:r>
            <a:r>
              <a:rPr lang="zh-TW" altLang="zh-TW" sz="2000" b="1" dirty="0"/>
              <a:t>表示之。即</a:t>
            </a:r>
            <a:r>
              <a:rPr lang="en-US" altLang="zh-TW" sz="2000" b="1" dirty="0"/>
              <a:t>LET</a:t>
            </a:r>
            <a:r>
              <a:rPr lang="zh-TW" altLang="zh-TW" sz="2000" b="1" dirty="0"/>
              <a:t>等於</a:t>
            </a:r>
            <a:r>
              <a:rPr lang="en-US" altLang="zh-TW" sz="2000" b="1" dirty="0" err="1"/>
              <a:t>dE</a:t>
            </a:r>
            <a:r>
              <a:rPr lang="en-US" altLang="zh-TW" sz="2000" b="1" dirty="0"/>
              <a:t>/dl</a:t>
            </a:r>
            <a:r>
              <a:rPr lang="zh-TW" altLang="zh-TW" sz="2000" b="1" dirty="0"/>
              <a:t>，式中</a:t>
            </a:r>
            <a:r>
              <a:rPr lang="en-US" altLang="zh-TW" sz="2000" b="1" dirty="0" err="1"/>
              <a:t>dE</a:t>
            </a:r>
            <a:r>
              <a:rPr lang="zh-TW" altLang="zh-TW" sz="2000" b="1" dirty="0"/>
              <a:t>為損失的平均能量，單位為</a:t>
            </a:r>
            <a:r>
              <a:rPr lang="en-US" altLang="zh-TW" sz="2000" b="1" dirty="0" err="1"/>
              <a:t>keV</a:t>
            </a:r>
            <a:r>
              <a:rPr lang="zh-TW" altLang="zh-TW" sz="2000" b="1" dirty="0"/>
              <a:t>；</a:t>
            </a:r>
            <a:r>
              <a:rPr lang="en-US" altLang="zh-TW" sz="2000" b="1" dirty="0"/>
              <a:t>dl</a:t>
            </a:r>
            <a:r>
              <a:rPr lang="zh-TW" altLang="zh-TW" sz="2000" b="1" dirty="0"/>
              <a:t>為此能量所穿透的距離，單位</a:t>
            </a:r>
            <a:r>
              <a:rPr lang="zh-TW" altLang="zh-TW" sz="2000" b="1" dirty="0" smtClean="0"/>
              <a:t>為</a:t>
            </a:r>
            <a:r>
              <a:rPr lang="zh-TW" altLang="en-US" sz="2000" b="1" dirty="0" smtClean="0"/>
              <a:t> </a:t>
            </a:r>
            <a:r>
              <a:rPr lang="zh-TW" altLang="zh-TW" sz="2000" b="1" dirty="0" smtClean="0"/>
              <a:t>μ</a:t>
            </a:r>
            <a:r>
              <a:rPr lang="en-US" altLang="zh-TW" sz="2000" b="1" dirty="0"/>
              <a:t>m</a:t>
            </a:r>
            <a:r>
              <a:rPr lang="zh-TW" altLang="zh-TW" sz="2000" b="1" dirty="0"/>
              <a:t>。</a:t>
            </a:r>
            <a:endParaRPr lang="zh-TW" altLang="en-US" sz="2000" b="1" dirty="0"/>
          </a:p>
        </p:txBody>
      </p:sp>
      <p:sp>
        <p:nvSpPr>
          <p:cNvPr id="4" name="矩形 3"/>
          <p:cNvSpPr/>
          <p:nvPr/>
        </p:nvSpPr>
        <p:spPr>
          <a:xfrm>
            <a:off x="1275644" y="3691467"/>
            <a:ext cx="9742312" cy="2875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100"/>
              </a:lnSpc>
            </a:pPr>
            <a:r>
              <a:rPr lang="zh-TW" altLang="en-US" sz="2000" b="1" dirty="0" smtClean="0">
                <a:solidFill>
                  <a:srgbClr val="C00000"/>
                </a:solidFill>
                <a:latin typeface="標楷體"/>
                <a:ea typeface="標楷體"/>
              </a:rPr>
              <a:t>▓ </a:t>
            </a:r>
            <a:r>
              <a:rPr lang="zh-TW" altLang="en-US" sz="2400" b="1" u="sng" dirty="0" smtClean="0">
                <a:solidFill>
                  <a:srgbClr val="C00000"/>
                </a:solidFill>
              </a:rPr>
              <a:t>相對</a:t>
            </a:r>
            <a:r>
              <a:rPr lang="zh-TW" altLang="en-US" sz="2400" b="1" u="sng" dirty="0">
                <a:solidFill>
                  <a:srgbClr val="C00000"/>
                </a:solidFill>
              </a:rPr>
              <a:t>生物效應</a:t>
            </a:r>
            <a:r>
              <a:rPr lang="en-US" altLang="zh-TW" sz="2400" b="1" u="sng" dirty="0">
                <a:solidFill>
                  <a:srgbClr val="C00000"/>
                </a:solidFill>
              </a:rPr>
              <a:t>(relative biological effectiveness</a:t>
            </a:r>
            <a:r>
              <a:rPr lang="zh-TW" altLang="zh-TW" sz="2400" b="1" u="sng" dirty="0">
                <a:solidFill>
                  <a:srgbClr val="C00000"/>
                </a:solidFill>
              </a:rPr>
              <a:t>，</a:t>
            </a:r>
            <a:r>
              <a:rPr lang="en-US" altLang="zh-TW" sz="2400" b="1" u="sng" dirty="0">
                <a:solidFill>
                  <a:srgbClr val="C00000"/>
                </a:solidFill>
              </a:rPr>
              <a:t>RBE</a:t>
            </a:r>
            <a:r>
              <a:rPr lang="en-US" altLang="zh-TW" sz="2400" b="1" u="sng" dirty="0" smtClean="0">
                <a:solidFill>
                  <a:srgbClr val="C00000"/>
                </a:solidFill>
              </a:rPr>
              <a:t>)</a:t>
            </a:r>
          </a:p>
          <a:p>
            <a:pPr algn="just">
              <a:lnSpc>
                <a:spcPts val="3100"/>
              </a:lnSpc>
            </a:pPr>
            <a:r>
              <a:rPr lang="zh-TW" altLang="zh-TW" sz="2000" b="1" dirty="0" smtClean="0"/>
              <a:t>由於</a:t>
            </a:r>
            <a:r>
              <a:rPr lang="zh-TW" altLang="zh-TW" sz="2000" b="1" dirty="0"/>
              <a:t>各種游離輻射所含質量，能量</a:t>
            </a:r>
            <a:r>
              <a:rPr lang="en-US" altLang="zh-TW" sz="2000" b="1" dirty="0"/>
              <a:t>(</a:t>
            </a:r>
            <a:r>
              <a:rPr lang="zh-TW" altLang="zh-TW" sz="2000" b="1" dirty="0"/>
              <a:t>速度</a:t>
            </a:r>
            <a:r>
              <a:rPr lang="en-US" altLang="zh-TW" sz="2000" b="1" dirty="0"/>
              <a:t>)</a:t>
            </a:r>
            <a:r>
              <a:rPr lang="zh-TW" altLang="zh-TW" sz="2000" b="1" dirty="0"/>
              <a:t>或電荷強度各有不同，因此其穿透力及游離能力皆不同，所以</a:t>
            </a:r>
            <a:r>
              <a:rPr lang="en-US" altLang="zh-TW" sz="2000" b="1" dirty="0"/>
              <a:t>LET</a:t>
            </a:r>
            <a:r>
              <a:rPr lang="zh-TW" altLang="zh-TW" sz="2000" b="1" dirty="0"/>
              <a:t>值也不一樣，為了評估比較各種輻射的生物效應之差異，通常都</a:t>
            </a:r>
            <a:r>
              <a:rPr lang="zh-TW" altLang="zh-TW" sz="2000" b="1" dirty="0" smtClean="0"/>
              <a:t>以</a:t>
            </a:r>
            <a:r>
              <a:rPr lang="zh-TW" altLang="en-US" sz="2000" b="1" dirty="0" smtClean="0"/>
              <a:t>相對</a:t>
            </a:r>
            <a:r>
              <a:rPr lang="zh-TW" altLang="en-US" sz="2000" b="1" dirty="0"/>
              <a:t>生物</a:t>
            </a:r>
            <a:r>
              <a:rPr lang="zh-TW" altLang="en-US" sz="2000" b="1" dirty="0" smtClean="0"/>
              <a:t>效應</a:t>
            </a:r>
            <a:r>
              <a:rPr lang="en-US" altLang="zh-TW" sz="2000" b="1" dirty="0" smtClean="0"/>
              <a:t>(</a:t>
            </a:r>
            <a:r>
              <a:rPr lang="en-US" altLang="zh-TW" sz="2000" b="1" dirty="0"/>
              <a:t>relative biological effectiveness</a:t>
            </a:r>
            <a:r>
              <a:rPr lang="zh-TW" altLang="zh-TW" sz="2000" b="1" dirty="0"/>
              <a:t>，</a:t>
            </a:r>
            <a:r>
              <a:rPr lang="en-US" altLang="zh-TW" sz="2000" b="1" dirty="0"/>
              <a:t>RBE)</a:t>
            </a:r>
            <a:r>
              <a:rPr lang="zh-TW" altLang="zh-TW" sz="2000" b="1" dirty="0"/>
              <a:t>表示之</a:t>
            </a:r>
            <a:r>
              <a:rPr lang="zh-TW" altLang="zh-TW" sz="2000" b="1" dirty="0" smtClean="0"/>
              <a:t>。</a:t>
            </a:r>
            <a:r>
              <a:rPr lang="en-US" altLang="zh-TW" sz="2000" b="1" dirty="0" smtClean="0"/>
              <a:t>RBE</a:t>
            </a:r>
            <a:r>
              <a:rPr lang="zh-TW" altLang="zh-TW" sz="2000" b="1" dirty="0"/>
              <a:t>是指達到同樣的生物效應時，所需標準輻射</a:t>
            </a:r>
            <a:r>
              <a:rPr lang="en-US" altLang="zh-TW" sz="2000" b="1" dirty="0"/>
              <a:t>(</a:t>
            </a:r>
            <a:r>
              <a:rPr lang="zh-TW" altLang="zh-TW" sz="2000" b="1" dirty="0" smtClean="0"/>
              <a:t>指</a:t>
            </a:r>
            <a:r>
              <a:rPr lang="en-US" altLang="zh-TW" sz="2000" b="1" dirty="0" smtClean="0"/>
              <a:t>250 </a:t>
            </a:r>
            <a:r>
              <a:rPr lang="en-US" altLang="zh-TW" sz="2000" b="1" dirty="0" err="1" smtClean="0"/>
              <a:t>KV</a:t>
            </a:r>
            <a:r>
              <a:rPr lang="en-US" altLang="zh-TW" sz="2000" b="1" baseline="-25000" dirty="0" err="1" smtClean="0"/>
              <a:t>p</a:t>
            </a:r>
            <a:r>
              <a:rPr lang="zh-TW" altLang="zh-TW" sz="2000" b="1" dirty="0"/>
              <a:t>的</a:t>
            </a:r>
            <a:r>
              <a:rPr lang="en-US" altLang="zh-TW" sz="2000" b="1" dirty="0"/>
              <a:t>X</a:t>
            </a:r>
            <a:r>
              <a:rPr lang="zh-TW" altLang="zh-TW" sz="2000" b="1" dirty="0"/>
              <a:t>射線</a:t>
            </a:r>
            <a:r>
              <a:rPr lang="en-US" altLang="zh-TW" sz="2000" b="1" dirty="0"/>
              <a:t>)</a:t>
            </a:r>
            <a:r>
              <a:rPr lang="zh-TW" altLang="zh-TW" sz="2000" b="1" dirty="0"/>
              <a:t>的劑量</a:t>
            </a:r>
            <a:r>
              <a:rPr lang="en-US" altLang="zh-TW" sz="2000" b="1" dirty="0"/>
              <a:t>(</a:t>
            </a:r>
            <a:r>
              <a:rPr lang="zh-TW" altLang="zh-TW" sz="2000" b="1" dirty="0"/>
              <a:t>以</a:t>
            </a:r>
            <a:r>
              <a:rPr lang="en-US" altLang="zh-TW" sz="2000" b="1" dirty="0"/>
              <a:t>D</a:t>
            </a:r>
            <a:r>
              <a:rPr lang="en-US" altLang="zh-TW" sz="2000" b="1" baseline="-25000" dirty="0"/>
              <a:t>250</a:t>
            </a:r>
            <a:r>
              <a:rPr lang="zh-TW" altLang="zh-TW" sz="2000" b="1" dirty="0"/>
              <a:t>表示</a:t>
            </a:r>
            <a:r>
              <a:rPr lang="en-US" altLang="zh-TW" sz="2000" b="1" dirty="0"/>
              <a:t>)</a:t>
            </a:r>
            <a:r>
              <a:rPr lang="zh-TW" altLang="zh-TW" sz="2000" b="1" dirty="0"/>
              <a:t>與待測輻射</a:t>
            </a:r>
            <a:r>
              <a:rPr lang="en-US" altLang="zh-TW" sz="2000" b="1" dirty="0"/>
              <a:t>(</a:t>
            </a:r>
            <a:r>
              <a:rPr lang="zh-TW" altLang="zh-TW" sz="2000" b="1" dirty="0"/>
              <a:t>如α，電子，中子等</a:t>
            </a:r>
            <a:r>
              <a:rPr lang="en-US" altLang="zh-TW" sz="2000" b="1" dirty="0"/>
              <a:t>)</a:t>
            </a:r>
            <a:r>
              <a:rPr lang="zh-TW" altLang="zh-TW" sz="2000" b="1" dirty="0"/>
              <a:t>的</a:t>
            </a:r>
            <a:r>
              <a:rPr lang="zh-TW" altLang="zh-TW" sz="2000" b="1" dirty="0" smtClean="0"/>
              <a:t>劑量</a:t>
            </a:r>
            <a:r>
              <a:rPr lang="en-US" altLang="zh-TW" sz="2000" b="1" dirty="0" smtClean="0"/>
              <a:t>(</a:t>
            </a:r>
            <a:r>
              <a:rPr lang="zh-TW" altLang="en-US" sz="2000" b="1" dirty="0" smtClean="0"/>
              <a:t>以</a:t>
            </a:r>
            <a:r>
              <a:rPr lang="en-US" altLang="zh-TW" sz="2000" b="1" dirty="0" err="1" smtClean="0"/>
              <a:t>Dr</a:t>
            </a:r>
            <a:r>
              <a:rPr lang="zh-TW" altLang="en-US" sz="2000" b="1" dirty="0" smtClean="0"/>
              <a:t>表示</a:t>
            </a:r>
            <a:r>
              <a:rPr lang="en-US" altLang="zh-TW" sz="2000" b="1" dirty="0" smtClean="0"/>
              <a:t>)</a:t>
            </a:r>
            <a:r>
              <a:rPr lang="zh-TW" altLang="en-US" sz="2000" b="1" dirty="0"/>
              <a:t>的</a:t>
            </a:r>
            <a:r>
              <a:rPr lang="zh-TW" altLang="zh-TW" sz="2000" b="1" dirty="0" smtClean="0"/>
              <a:t>比值</a:t>
            </a:r>
            <a:r>
              <a:rPr lang="zh-TW" altLang="zh-TW" sz="2000" b="1" dirty="0"/>
              <a:t>，即</a:t>
            </a:r>
            <a:r>
              <a:rPr lang="en-US" altLang="zh-TW" sz="2000" b="1" u="sng" dirty="0">
                <a:solidFill>
                  <a:srgbClr val="0070C0"/>
                </a:solidFill>
              </a:rPr>
              <a:t>RBE= </a:t>
            </a:r>
            <a:r>
              <a:rPr lang="en-US" altLang="zh-TW" sz="2000" b="1" u="sng" dirty="0" smtClean="0">
                <a:solidFill>
                  <a:srgbClr val="0070C0"/>
                </a:solidFill>
              </a:rPr>
              <a:t>D</a:t>
            </a:r>
            <a:r>
              <a:rPr lang="en-US" altLang="zh-TW" sz="2000" b="1" u="sng" baseline="-25000" dirty="0" smtClean="0">
                <a:solidFill>
                  <a:srgbClr val="0070C0"/>
                </a:solidFill>
              </a:rPr>
              <a:t>250</a:t>
            </a:r>
            <a:r>
              <a:rPr lang="zh-TW" altLang="en-US" sz="2000" b="1" u="sng" baseline="-25000" dirty="0" smtClean="0">
                <a:solidFill>
                  <a:srgbClr val="0070C0"/>
                </a:solidFill>
              </a:rPr>
              <a:t> </a:t>
            </a:r>
            <a:r>
              <a:rPr lang="en-US" altLang="zh-TW" sz="2000" b="1" u="sng" dirty="0" smtClean="0">
                <a:solidFill>
                  <a:srgbClr val="0070C0"/>
                </a:solidFill>
              </a:rPr>
              <a:t>/ Dr</a:t>
            </a:r>
            <a:r>
              <a:rPr lang="en-US" altLang="zh-TW" sz="2000" b="1" u="sng" baseline="-25000" dirty="0" smtClean="0">
                <a:solidFill>
                  <a:srgbClr val="0070C0"/>
                </a:solidFill>
              </a:rPr>
              <a:t>0</a:t>
            </a:r>
            <a:r>
              <a:rPr lang="en-US" altLang="zh-TW" sz="2000" b="1" u="sng" dirty="0" smtClean="0">
                <a:solidFill>
                  <a:srgbClr val="0070C0"/>
                </a:solidFill>
              </a:rPr>
              <a:t> </a:t>
            </a:r>
            <a:r>
              <a:rPr lang="en-US" altLang="zh-TW" sz="2000" b="1" u="sng" dirty="0">
                <a:solidFill>
                  <a:srgbClr val="0070C0"/>
                </a:solidFill>
              </a:rPr>
              <a:t>(</a:t>
            </a:r>
            <a:r>
              <a:rPr lang="zh-TW" altLang="zh-TW" sz="2000" b="1" u="sng" dirty="0">
                <a:solidFill>
                  <a:srgbClr val="0070C0"/>
                </a:solidFill>
              </a:rPr>
              <a:t>產生相同的生物效應</a:t>
            </a:r>
            <a:r>
              <a:rPr lang="en-US" altLang="zh-TW" sz="2000" b="1" u="sng" dirty="0">
                <a:solidFill>
                  <a:srgbClr val="0070C0"/>
                </a:solidFill>
              </a:rPr>
              <a:t>)</a:t>
            </a:r>
            <a:r>
              <a:rPr lang="zh-TW" altLang="zh-TW" sz="2000" b="1" u="sng" dirty="0">
                <a:solidFill>
                  <a:srgbClr val="0070C0"/>
                </a:solidFill>
              </a:rPr>
              <a:t>；</a:t>
            </a:r>
            <a:r>
              <a:rPr lang="en-US" altLang="zh-TW" sz="2000" b="1" u="sng" dirty="0">
                <a:solidFill>
                  <a:srgbClr val="0070C0"/>
                </a:solidFill>
              </a:rPr>
              <a:t>RBE</a:t>
            </a:r>
            <a:r>
              <a:rPr lang="zh-TW" altLang="zh-TW" sz="2000" b="1" u="sng" dirty="0">
                <a:solidFill>
                  <a:srgbClr val="0070C0"/>
                </a:solidFill>
              </a:rPr>
              <a:t>值愈高時，表示在同樣劑量下，該特定輻射的生物傷害效應</a:t>
            </a:r>
            <a:r>
              <a:rPr lang="zh-TW" altLang="zh-TW" sz="2000" b="1" u="sng" dirty="0" smtClean="0">
                <a:solidFill>
                  <a:srgbClr val="0070C0"/>
                </a:solidFill>
              </a:rPr>
              <a:t>愈大</a:t>
            </a:r>
            <a:r>
              <a:rPr lang="zh-TW" altLang="zh-TW" sz="2000" b="1" dirty="0" smtClean="0"/>
              <a:t>。</a:t>
            </a:r>
            <a:endParaRPr lang="zh-TW" altLang="zh-TW" sz="2000" b="1" dirty="0"/>
          </a:p>
        </p:txBody>
      </p:sp>
    </p:spTree>
    <p:extLst>
      <p:ext uri="{BB962C8B-B14F-4D97-AF65-F5344CB8AC3E}">
        <p14:creationId xmlns:p14="http://schemas.microsoft.com/office/powerpoint/2010/main" val="377922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版面配置區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TW" dirty="0"/>
              <a:t>2-1 </a:t>
            </a:r>
            <a:r>
              <a:rPr lang="zh-TW" altLang="en-US" dirty="0"/>
              <a:t>前 言</a:t>
            </a:r>
          </a:p>
        </p:txBody>
      </p:sp>
      <p:pic>
        <p:nvPicPr>
          <p:cNvPr id="1026" name="Picture 2" descr="https://upload.wikimedia.org/wikipedia/commons/thumb/b/b5/Radioactive.svg/512px-Radioactive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592" y="1399524"/>
            <a:ext cx="4338692" cy="3796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6987822" y="5599289"/>
            <a:ext cx="444902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圖片來</a:t>
            </a:r>
            <a:r>
              <a:rPr lang="zh-TW" altLang="en-US" sz="14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源</a:t>
            </a:r>
            <a:r>
              <a:rPr lang="zh-TW" altLang="en-US" sz="14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TW" sz="14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https://zh.wikipedia.org/wiki/%</a:t>
            </a:r>
            <a:r>
              <a:rPr lang="en-US" altLang="zh-TW" sz="14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E6%B8%B8%E9%9B%A2%E8%BC%BB%E5%B0%84</a:t>
            </a:r>
          </a:p>
        </p:txBody>
      </p:sp>
      <p:sp>
        <p:nvSpPr>
          <p:cNvPr id="6" name="矩形 5"/>
          <p:cNvSpPr/>
          <p:nvPr/>
        </p:nvSpPr>
        <p:spPr>
          <a:xfrm>
            <a:off x="1083733" y="1761066"/>
            <a:ext cx="5328356" cy="406823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ct val="150000"/>
              </a:lnSpc>
            </a:pPr>
            <a:r>
              <a:rPr lang="zh-TW" altLang="en-US" sz="2000" b="1" dirty="0" smtClean="0">
                <a:latin typeface="標楷體"/>
                <a:ea typeface="標楷體"/>
              </a:rPr>
              <a:t>▓</a:t>
            </a:r>
            <a:r>
              <a:rPr lang="zh-TW" altLang="zh-TW" sz="2800" b="1" dirty="0" smtClean="0">
                <a:latin typeface="微軟正黑體" pitchFamily="34" charset="-120"/>
                <a:ea typeface="微軟正黑體" pitchFamily="34" charset="-120"/>
              </a:rPr>
              <a:t>本</a:t>
            </a:r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單元</a:t>
            </a:r>
            <a:r>
              <a:rPr lang="zh-TW" altLang="zh-TW" sz="2800" b="1" dirty="0">
                <a:latin typeface="微軟正黑體" pitchFamily="34" charset="-120"/>
                <a:ea typeface="微軟正黑體" pitchFamily="34" charset="-120"/>
              </a:rPr>
              <a:t>以游離輻射的生物</a:t>
            </a:r>
            <a:r>
              <a:rPr lang="zh-TW" altLang="zh-TW" sz="2800" b="1" dirty="0" smtClean="0">
                <a:latin typeface="微軟正黑體" pitchFamily="34" charset="-120"/>
                <a:ea typeface="微軟正黑體" pitchFamily="34" charset="-120"/>
              </a:rPr>
              <a:t>效應作</a:t>
            </a:r>
            <a:r>
              <a:rPr lang="zh-TW" altLang="zh-TW" sz="2800" b="1" dirty="0">
                <a:latin typeface="微軟正黑體" pitchFamily="34" charset="-120"/>
                <a:ea typeface="微軟正黑體" pitchFamily="34" charset="-120"/>
              </a:rPr>
              <a:t>基礎，將探討生物體受</a:t>
            </a:r>
            <a:r>
              <a:rPr lang="zh-TW" altLang="zh-TW" sz="2800" b="1" dirty="0" smtClean="0">
                <a:latin typeface="微軟正黑體" pitchFamily="34" charset="-120"/>
                <a:ea typeface="微軟正黑體" pitchFamily="34" charset="-120"/>
              </a:rPr>
              <a:t>游離輻射</a:t>
            </a: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曝</a:t>
            </a:r>
            <a:r>
              <a:rPr lang="zh-TW" altLang="zh-TW" sz="2800" b="1" dirty="0" smtClean="0">
                <a:latin typeface="微軟正黑體" pitchFamily="34" charset="-120"/>
                <a:ea typeface="微軟正黑體" pitchFamily="34" charset="-120"/>
              </a:rPr>
              <a:t>射</a:t>
            </a:r>
            <a:r>
              <a:rPr lang="zh-TW" altLang="zh-TW" sz="2800" b="1" dirty="0">
                <a:latin typeface="微軟正黑體" pitchFamily="34" charset="-120"/>
                <a:ea typeface="微軟正黑體" pitchFamily="34" charset="-120"/>
              </a:rPr>
              <a:t>後在組織、器官等</a:t>
            </a:r>
            <a:r>
              <a:rPr lang="zh-TW" altLang="zh-TW" sz="2800" b="1" dirty="0" smtClean="0">
                <a:latin typeface="微軟正黑體" pitchFamily="34" charset="-120"/>
                <a:ea typeface="微軟正黑體" pitchFamily="34" charset="-120"/>
              </a:rPr>
              <a:t>形態上或生化</a:t>
            </a:r>
            <a:r>
              <a:rPr lang="zh-TW" altLang="zh-TW" sz="2800" b="1" dirty="0">
                <a:latin typeface="微軟正黑體" pitchFamily="34" charset="-120"/>
                <a:ea typeface="微軟正黑體" pitchFamily="34" charset="-120"/>
              </a:rPr>
              <a:t>、生理、病理以及</a:t>
            </a:r>
            <a:r>
              <a:rPr lang="zh-TW" altLang="zh-TW" sz="2800" b="1" dirty="0" smtClean="0">
                <a:latin typeface="微軟正黑體" pitchFamily="34" charset="-120"/>
                <a:ea typeface="微軟正黑體" pitchFamily="34" charset="-120"/>
              </a:rPr>
              <a:t>遺傳</a:t>
            </a:r>
            <a:r>
              <a:rPr lang="zh-TW" altLang="zh-TW" sz="2800" b="1" dirty="0">
                <a:latin typeface="微軟正黑體" pitchFamily="34" charset="-120"/>
                <a:ea typeface="微軟正黑體" pitchFamily="34" charset="-120"/>
              </a:rPr>
              <a:t>基因等功能層面上之變化</a:t>
            </a:r>
            <a:r>
              <a:rPr lang="zh-TW" altLang="zh-TW" sz="2800" b="1" dirty="0" smtClean="0">
                <a:latin typeface="微軟正黑體" pitchFamily="34" charset="-120"/>
                <a:ea typeface="微軟正黑體" pitchFamily="34" charset="-120"/>
              </a:rPr>
              <a:t>或變異。</a:t>
            </a:r>
            <a:endParaRPr lang="zh-TW" altLang="zh-TW" sz="2800" dirty="0"/>
          </a:p>
          <a:p>
            <a:pPr>
              <a:lnSpc>
                <a:spcPct val="150000"/>
              </a:lnSpc>
            </a:pP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686079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TW" sz="3200" dirty="0"/>
              <a:t>2-5-1 </a:t>
            </a:r>
            <a:r>
              <a:rPr lang="zh-TW" altLang="en-US" sz="3200" dirty="0"/>
              <a:t>影響游離輻射生物效應的</a:t>
            </a:r>
            <a:r>
              <a:rPr lang="zh-TW" altLang="en-US" sz="3200" dirty="0" smtClean="0"/>
              <a:t>因素</a:t>
            </a:r>
            <a:r>
              <a:rPr lang="en-US" altLang="zh-TW" sz="3200" dirty="0" smtClean="0"/>
              <a:t>-</a:t>
            </a:r>
            <a:r>
              <a:rPr lang="zh-TW" altLang="en-US" sz="3200" dirty="0" smtClean="0"/>
              <a:t>物理因素</a:t>
            </a:r>
            <a:r>
              <a:rPr lang="en-US" altLang="zh-TW" sz="2400" dirty="0" smtClean="0"/>
              <a:t>(</a:t>
            </a:r>
            <a:r>
              <a:rPr lang="zh-TW" altLang="en-US" sz="2400" dirty="0" smtClean="0"/>
              <a:t>續</a:t>
            </a:r>
            <a:r>
              <a:rPr lang="en-US" altLang="zh-TW" sz="2400" dirty="0" smtClean="0"/>
              <a:t>)</a:t>
            </a:r>
            <a:endParaRPr lang="zh-TW" altLang="en-US" sz="24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440267" y="1292747"/>
            <a:ext cx="11328400" cy="2416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n"/>
            </a:pPr>
            <a:r>
              <a:rPr lang="zh-TW" altLang="en-US" sz="28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物理</a:t>
            </a:r>
            <a:r>
              <a:rPr lang="zh-TW" altLang="en-US" sz="28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因素</a:t>
            </a:r>
            <a:endParaRPr lang="en-US" altLang="zh-TW" sz="2800" b="1" dirty="0" smtClean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  <a:p>
            <a:pPr marL="728663" indent="-457200">
              <a:lnSpc>
                <a:spcPct val="150000"/>
              </a:lnSpc>
              <a:spcBef>
                <a:spcPts val="1800"/>
              </a:spcBef>
              <a:buFont typeface="+mj-ea"/>
              <a:buAutoNum type="ea1ChtPeriod" startAt="3"/>
            </a:pPr>
            <a:r>
              <a:rPr lang="zh-TW" altLang="en-US" sz="24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時間分配</a:t>
            </a:r>
            <a:r>
              <a:rPr lang="zh-TW" altLang="en-US" sz="24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因素</a:t>
            </a:r>
            <a:r>
              <a:rPr lang="zh-TW" altLang="en-US" sz="24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：</a:t>
            </a:r>
            <a:r>
              <a:rPr lang="zh-TW" altLang="en-US" sz="24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雖然</a:t>
            </a:r>
            <a:r>
              <a:rPr lang="zh-TW" altLang="en-US" sz="24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累積劑量相同，但</a:t>
            </a:r>
            <a:r>
              <a:rPr lang="zh-TW" altLang="en-US" sz="2400" b="1" u="sng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輻射劑量率低者比劑量高者造成的傷害較小</a:t>
            </a:r>
            <a:r>
              <a:rPr lang="zh-TW" altLang="en-US" sz="24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；</a:t>
            </a:r>
            <a:r>
              <a:rPr lang="zh-TW" altLang="en-US" sz="2400" b="1" u="sng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間歇照射比連續照射的傷害較小</a:t>
            </a: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。因為在低劑量率時或照射的間歇，細胞有修補作用，可以及時恢復部分的傷害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。</a:t>
            </a:r>
            <a:endParaRPr lang="en-US" altLang="zh-TW" sz="2400" b="1" dirty="0" smtClean="0"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12" name="Picture 4" descr="做好時間管理，其實並不難。（Fotolia）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11" b="10770"/>
          <a:stretch/>
        </p:blipFill>
        <p:spPr bwMode="auto">
          <a:xfrm>
            <a:off x="3321292" y="3708793"/>
            <a:ext cx="5337286" cy="2411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文字方塊 12"/>
          <p:cNvSpPr txBox="1"/>
          <p:nvPr/>
        </p:nvSpPr>
        <p:spPr>
          <a:xfrm>
            <a:off x="1975556" y="6005689"/>
            <a:ext cx="779565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1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圖片來</a:t>
            </a:r>
            <a:r>
              <a:rPr lang="zh-TW" altLang="en-US" sz="11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源</a:t>
            </a:r>
            <a:r>
              <a:rPr lang="zh-TW" altLang="en-US" sz="11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TW" sz="11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http://www.epochtimes.com.tw/n152187/%</a:t>
            </a:r>
            <a:r>
              <a:rPr lang="en-US" altLang="zh-TW" sz="11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E5%A6%82%E4%BD%95%E5%81%9A%E5%A5%BD%E6%99%82%E9%96%93%E7%AE%A1%E7%90%86-</a:t>
            </a:r>
            <a:r>
              <a:rPr lang="en-US" altLang="zh-TW" sz="11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.</a:t>
            </a:r>
            <a:r>
              <a:rPr lang="en-US" altLang="zh-TW" sz="11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html</a:t>
            </a:r>
          </a:p>
        </p:txBody>
      </p:sp>
    </p:spTree>
    <p:extLst>
      <p:ext uri="{BB962C8B-B14F-4D97-AF65-F5344CB8AC3E}">
        <p14:creationId xmlns:p14="http://schemas.microsoft.com/office/powerpoint/2010/main" val="1856890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TW" sz="3200" dirty="0"/>
              <a:t>2-5-1 </a:t>
            </a:r>
            <a:r>
              <a:rPr lang="zh-TW" altLang="en-US" sz="3200" dirty="0"/>
              <a:t>影響游離輻射生物效應的</a:t>
            </a:r>
            <a:r>
              <a:rPr lang="zh-TW" altLang="en-US" sz="3200" dirty="0" smtClean="0"/>
              <a:t>因素</a:t>
            </a:r>
            <a:r>
              <a:rPr lang="en-US" altLang="zh-TW" sz="3200" dirty="0" smtClean="0"/>
              <a:t>-</a:t>
            </a:r>
            <a:r>
              <a:rPr lang="zh-TW" altLang="en-US" sz="3200" dirty="0" smtClean="0"/>
              <a:t>物理因素</a:t>
            </a:r>
            <a:r>
              <a:rPr lang="en-US" altLang="zh-TW" sz="2400" dirty="0" smtClean="0"/>
              <a:t>(</a:t>
            </a:r>
            <a:r>
              <a:rPr lang="zh-TW" altLang="en-US" sz="2400" dirty="0" smtClean="0"/>
              <a:t>續</a:t>
            </a:r>
            <a:r>
              <a:rPr lang="en-US" altLang="zh-TW" sz="2400" dirty="0" smtClean="0"/>
              <a:t>)</a:t>
            </a:r>
            <a:endParaRPr lang="zh-TW" altLang="en-US" sz="24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440267" y="1292747"/>
            <a:ext cx="11328400" cy="2416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n"/>
            </a:pPr>
            <a:r>
              <a:rPr lang="zh-TW" altLang="en-US" sz="28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物理</a:t>
            </a:r>
            <a:r>
              <a:rPr lang="zh-TW" altLang="en-US" sz="28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因素</a:t>
            </a:r>
            <a:endParaRPr lang="en-US" altLang="zh-TW" sz="2800" b="1" dirty="0" smtClean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  <a:p>
            <a:pPr marL="728663" indent="-457200">
              <a:lnSpc>
                <a:spcPct val="150000"/>
              </a:lnSpc>
              <a:spcBef>
                <a:spcPts val="1800"/>
              </a:spcBef>
              <a:buFont typeface="+mj-ea"/>
              <a:buAutoNum type="ea1ChtPeriod" startAt="4"/>
            </a:pPr>
            <a:r>
              <a:rPr lang="zh-TW" altLang="en-US" sz="24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溫度的</a:t>
            </a:r>
            <a:r>
              <a:rPr lang="zh-TW" altLang="en-US" sz="24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影響：</a:t>
            </a:r>
            <a:r>
              <a:rPr lang="zh-TW" altLang="en-US" sz="2400" b="1" u="sng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低溫</a:t>
            </a:r>
            <a:r>
              <a:rPr lang="zh-TW" altLang="en-US" sz="2400" b="1" u="sng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也能降低輻射傷害</a:t>
            </a: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，這可能是因為低溫使自由基擴散作用減少而降低傷害。另溫度如果略高於體溫則會有保護作用，因為在這種溫度下，細胞會產生熱休克蛋白質，作為細胞對抗逆境之用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。</a:t>
            </a:r>
            <a:endParaRPr lang="en-US" altLang="zh-TW" sz="2400" b="1" dirty="0" smtClean="0"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6" name="Picture 2" descr="「溫度」的圖片搜尋結果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11" b="10996"/>
          <a:stretch/>
        </p:blipFill>
        <p:spPr bwMode="auto">
          <a:xfrm>
            <a:off x="3285068" y="3793067"/>
            <a:ext cx="3530600" cy="2523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字方塊 6"/>
          <p:cNvSpPr txBox="1"/>
          <p:nvPr/>
        </p:nvSpPr>
        <p:spPr>
          <a:xfrm>
            <a:off x="6815666" y="4515557"/>
            <a:ext cx="31975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圖片來</a:t>
            </a:r>
            <a:r>
              <a:rPr lang="zh-TW" altLang="en-US" sz="16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源</a:t>
            </a:r>
            <a:r>
              <a:rPr lang="zh-TW" altLang="en-US" sz="16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TW" sz="16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https://</a:t>
            </a:r>
            <a:r>
              <a:rPr lang="en-US" altLang="zh-TW" sz="16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play.google.com/store/apps/details?id=tw.sss</a:t>
            </a:r>
          </a:p>
        </p:txBody>
      </p:sp>
    </p:spTree>
    <p:extLst>
      <p:ext uri="{BB962C8B-B14F-4D97-AF65-F5344CB8AC3E}">
        <p14:creationId xmlns:p14="http://schemas.microsoft.com/office/powerpoint/2010/main" val="3343062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TW" sz="3200" dirty="0"/>
              <a:t>2-5-1 </a:t>
            </a:r>
            <a:r>
              <a:rPr lang="zh-TW" altLang="en-US" sz="3200" dirty="0"/>
              <a:t>影響游離輻射生物效應的</a:t>
            </a:r>
            <a:r>
              <a:rPr lang="zh-TW" altLang="en-US" sz="3200" dirty="0" smtClean="0"/>
              <a:t>因素</a:t>
            </a:r>
            <a:r>
              <a:rPr lang="en-US" altLang="zh-TW" sz="3200" dirty="0" smtClean="0"/>
              <a:t>-</a:t>
            </a:r>
            <a:r>
              <a:rPr lang="zh-TW" altLang="en-US" sz="3200" dirty="0" smtClean="0"/>
              <a:t>化學因素</a:t>
            </a:r>
            <a:endParaRPr lang="zh-TW" altLang="en-US" sz="24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440267" y="1292747"/>
            <a:ext cx="1132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n"/>
            </a:pPr>
            <a:r>
              <a:rPr lang="zh-TW" altLang="en-US" sz="28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化學</a:t>
            </a:r>
            <a:r>
              <a:rPr lang="zh-TW" altLang="en-US" sz="28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因素</a:t>
            </a:r>
            <a:endParaRPr lang="en-US" altLang="zh-TW" sz="2800" b="1" dirty="0" smtClean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835378" y="2343569"/>
            <a:ext cx="2781377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一、在</a:t>
            </a: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高氧狀態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下</a:t>
            </a:r>
            <a:endParaRPr lang="en-US" altLang="zh-TW" sz="2400" b="1" dirty="0" smtClean="0"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</p:txBody>
      </p:sp>
      <p:sp>
        <p:nvSpPr>
          <p:cNvPr id="11" name="向右箭號 10"/>
          <p:cNvSpPr/>
          <p:nvPr/>
        </p:nvSpPr>
        <p:spPr>
          <a:xfrm>
            <a:off x="3663720" y="2324765"/>
            <a:ext cx="930165" cy="5232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向右箭號 11"/>
          <p:cNvSpPr/>
          <p:nvPr/>
        </p:nvSpPr>
        <p:spPr>
          <a:xfrm>
            <a:off x="3663721" y="3450001"/>
            <a:ext cx="930165" cy="5232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向右箭號 12"/>
          <p:cNvSpPr/>
          <p:nvPr/>
        </p:nvSpPr>
        <p:spPr>
          <a:xfrm>
            <a:off x="3663719" y="4575237"/>
            <a:ext cx="930165" cy="5232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文字方塊 13"/>
          <p:cNvSpPr txBox="1"/>
          <p:nvPr/>
        </p:nvSpPr>
        <p:spPr>
          <a:xfrm>
            <a:off x="4737675" y="2179624"/>
            <a:ext cx="3020409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zh-TW" sz="24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生成</a:t>
            </a:r>
            <a:r>
              <a:rPr lang="zh-TW" altLang="zh-TW" sz="24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過氧化物</a:t>
            </a:r>
            <a:r>
              <a:rPr lang="zh-TW" altLang="zh-TW" sz="24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自由基</a:t>
            </a:r>
            <a:endParaRPr lang="en-US" altLang="zh-TW" sz="2400" b="1" dirty="0" smtClean="0"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  <a:p>
            <a:r>
              <a:rPr lang="en-US" altLang="zh-TW" sz="24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(</a:t>
            </a:r>
            <a:r>
              <a:rPr lang="en-US" altLang="zh-TW" sz="24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RO</a:t>
            </a:r>
            <a:r>
              <a:rPr lang="en-US" altLang="zh-TW" sz="2400" b="1" baseline="-2500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2</a:t>
            </a:r>
            <a:r>
              <a:rPr lang="en-US" altLang="zh-TW" sz="24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)</a:t>
            </a:r>
            <a:endParaRPr lang="zh-TW" altLang="en-US" sz="2400" b="1" dirty="0"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4737674" y="3296112"/>
            <a:ext cx="3020410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消耗自由基與氧作用</a:t>
            </a:r>
            <a:endParaRPr lang="en-US" altLang="zh-TW" sz="2400" b="1" dirty="0" smtClean="0"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  <a:p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減少細胞中的氧含量</a:t>
            </a:r>
            <a:endParaRPr lang="zh-TW" altLang="en-US" sz="2400" b="1" dirty="0"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</p:txBody>
      </p:sp>
      <p:sp>
        <p:nvSpPr>
          <p:cNvPr id="16" name="向右箭號 15"/>
          <p:cNvSpPr/>
          <p:nvPr/>
        </p:nvSpPr>
        <p:spPr>
          <a:xfrm>
            <a:off x="7851221" y="3450001"/>
            <a:ext cx="1060880" cy="5232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文字方塊 16"/>
          <p:cNvSpPr txBox="1"/>
          <p:nvPr/>
        </p:nvSpPr>
        <p:spPr>
          <a:xfrm>
            <a:off x="8992628" y="3482227"/>
            <a:ext cx="2012654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減少輻射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傷害</a:t>
            </a:r>
            <a:endParaRPr lang="zh-TW" altLang="en-US" sz="2400" b="1" dirty="0"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4737674" y="4421348"/>
            <a:ext cx="2670660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維生素</a:t>
            </a:r>
            <a:r>
              <a:rPr lang="en-US" altLang="zh-TW" sz="24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C</a:t>
            </a: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可以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還原</a:t>
            </a:r>
            <a:endParaRPr lang="en-US" altLang="zh-TW" sz="2400" b="1" dirty="0" smtClean="0"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  <a:p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自由基而</a:t>
            </a: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減少傷害</a:t>
            </a:r>
          </a:p>
        </p:txBody>
      </p:sp>
      <p:sp>
        <p:nvSpPr>
          <p:cNvPr id="19" name="向右箭號 18"/>
          <p:cNvSpPr/>
          <p:nvPr/>
        </p:nvSpPr>
        <p:spPr>
          <a:xfrm>
            <a:off x="7851220" y="2312792"/>
            <a:ext cx="929392" cy="5232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文字方塊 19"/>
          <p:cNvSpPr txBox="1"/>
          <p:nvPr/>
        </p:nvSpPr>
        <p:spPr>
          <a:xfrm>
            <a:off x="8992628" y="2006780"/>
            <a:ext cx="2890466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使細胞無法進行修補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作用，造成</a:t>
            </a: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較大的輻射傷害</a:t>
            </a:r>
          </a:p>
        </p:txBody>
      </p:sp>
      <p:pic>
        <p:nvPicPr>
          <p:cNvPr id="21" name="Picture 2" descr="「維生素C」的圖片搜尋結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5916" y="4421348"/>
            <a:ext cx="2979294" cy="1877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文字方塊 21"/>
          <p:cNvSpPr txBox="1"/>
          <p:nvPr/>
        </p:nvSpPr>
        <p:spPr>
          <a:xfrm>
            <a:off x="1196623" y="5741383"/>
            <a:ext cx="447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圖片來</a:t>
            </a:r>
            <a:r>
              <a:rPr lang="zh-TW" altLang="en-US" sz="14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源</a:t>
            </a:r>
            <a:r>
              <a:rPr lang="zh-TW" altLang="en-US" sz="14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TW" sz="14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http://</a:t>
            </a:r>
            <a:r>
              <a:rPr lang="en-US" altLang="zh-TW" sz="14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www.storm.mg/lifestyle/136240</a:t>
            </a:r>
            <a:endParaRPr lang="zh-TW" altLang="en-US" sz="1400" b="1" dirty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54323" y="3480777"/>
            <a:ext cx="3262432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二、硫氫化合物的作用</a:t>
            </a:r>
            <a:endParaRPr lang="en-US" altLang="zh-TW" sz="2400" b="1" dirty="0"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648178" y="4606014"/>
            <a:ext cx="1968577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三、維生素</a:t>
            </a:r>
            <a:endParaRPr lang="zh-TW" altLang="en-US" sz="2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288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TW" sz="3200" dirty="0" smtClean="0"/>
              <a:t>2-5-2 </a:t>
            </a:r>
            <a:r>
              <a:rPr lang="zh-TW" altLang="en-US" sz="3200" dirty="0" smtClean="0"/>
              <a:t>直線能量轉移、相對生物效應與氧效應</a:t>
            </a:r>
            <a:endParaRPr lang="zh-TW" altLang="en-US" sz="3200" dirty="0"/>
          </a:p>
        </p:txBody>
      </p:sp>
      <p:sp>
        <p:nvSpPr>
          <p:cNvPr id="2" name="矩形 1"/>
          <p:cNvSpPr/>
          <p:nvPr/>
        </p:nvSpPr>
        <p:spPr>
          <a:xfrm>
            <a:off x="1275644" y="1128890"/>
            <a:ext cx="9742312" cy="2477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100"/>
              </a:lnSpc>
            </a:pPr>
            <a:r>
              <a:rPr lang="zh-TW" altLang="en-US" sz="2000" b="1" dirty="0" smtClean="0">
                <a:solidFill>
                  <a:srgbClr val="C00000"/>
                </a:solidFill>
                <a:latin typeface="標楷體"/>
                <a:ea typeface="標楷體"/>
              </a:rPr>
              <a:t>▓ </a:t>
            </a:r>
            <a:r>
              <a:rPr lang="zh-TW" altLang="en-US" sz="24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直線</a:t>
            </a:r>
            <a:r>
              <a:rPr lang="zh-TW" altLang="en-US" sz="24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能量</a:t>
            </a:r>
            <a:r>
              <a:rPr lang="zh-TW" altLang="en-US" sz="24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轉移</a:t>
            </a:r>
            <a:r>
              <a:rPr lang="en-US" altLang="zh-TW" sz="24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en-US" altLang="zh-TW" sz="24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linear energy transfer </a:t>
            </a:r>
            <a:r>
              <a:rPr lang="zh-TW" altLang="zh-TW" sz="24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en-US" altLang="zh-TW" sz="24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LET</a:t>
            </a:r>
            <a:r>
              <a:rPr lang="en-US" altLang="zh-TW" sz="24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pPr algn="just">
              <a:lnSpc>
                <a:spcPts val="3100"/>
              </a:lnSpc>
            </a:pPr>
            <a:r>
              <a:rPr lang="zh-TW" altLang="en-US" sz="2000" b="1" dirty="0"/>
              <a:t>直線能量轉移</a:t>
            </a:r>
            <a:r>
              <a:rPr lang="en-US" altLang="zh-TW" sz="2000" b="1" dirty="0"/>
              <a:t>(linear energy transfer </a:t>
            </a:r>
            <a:r>
              <a:rPr lang="zh-TW" altLang="zh-TW" sz="2000" b="1" dirty="0"/>
              <a:t>，</a:t>
            </a:r>
            <a:r>
              <a:rPr lang="en-US" altLang="zh-TW" sz="2000" b="1" dirty="0"/>
              <a:t>LET</a:t>
            </a:r>
            <a:r>
              <a:rPr lang="en-US" altLang="zh-TW" sz="2000" b="1" dirty="0" smtClean="0"/>
              <a:t>)</a:t>
            </a:r>
            <a:r>
              <a:rPr lang="zh-TW" altLang="zh-TW" sz="2000" b="1" dirty="0" smtClean="0"/>
              <a:t>是</a:t>
            </a:r>
            <a:r>
              <a:rPr lang="en-US" altLang="zh-TW" sz="2000" b="1" dirty="0"/>
              <a:t>1940</a:t>
            </a:r>
            <a:r>
              <a:rPr lang="zh-TW" altLang="zh-TW" sz="2000" b="1" dirty="0"/>
              <a:t>年</a:t>
            </a:r>
            <a:r>
              <a:rPr lang="en-US" altLang="zh-TW" sz="2000" b="1" dirty="0" err="1"/>
              <a:t>Zirkle</a:t>
            </a:r>
            <a:r>
              <a:rPr lang="zh-TW" altLang="zh-TW" sz="2000" b="1" dirty="0"/>
              <a:t>首先介紹；用來描述輻射在介質中損失能量的情形，</a:t>
            </a:r>
            <a:r>
              <a:rPr lang="en-US" altLang="zh-TW" sz="2000" b="1" dirty="0"/>
              <a:t>1962</a:t>
            </a:r>
            <a:r>
              <a:rPr lang="zh-TW" altLang="zh-TW" sz="2000" b="1" dirty="0"/>
              <a:t>年國際輻射單位與度量委員會</a:t>
            </a:r>
            <a:r>
              <a:rPr lang="en-US" altLang="zh-TW" sz="2000" b="1" dirty="0"/>
              <a:t>(The International Commission on Radiation Units and Measurements</a:t>
            </a:r>
            <a:r>
              <a:rPr lang="zh-TW" altLang="zh-TW" sz="2000" b="1" dirty="0"/>
              <a:t>，</a:t>
            </a:r>
            <a:r>
              <a:rPr lang="en-US" altLang="zh-TW" sz="2000" b="1" dirty="0"/>
              <a:t>ICRU-10)</a:t>
            </a:r>
            <a:r>
              <a:rPr lang="zh-TW" altLang="zh-TW" sz="2000" b="1" dirty="0"/>
              <a:t>將</a:t>
            </a:r>
            <a:r>
              <a:rPr lang="en-US" altLang="zh-TW" sz="2000" b="1" dirty="0"/>
              <a:t>LET</a:t>
            </a:r>
            <a:r>
              <a:rPr lang="zh-TW" altLang="zh-TW" sz="2000" b="1" dirty="0"/>
              <a:t>定義為荷電粒子穿過介質時，在單位距離內所損失的能量，以</a:t>
            </a:r>
            <a:r>
              <a:rPr lang="en-US" altLang="zh-TW" sz="2000" b="1" dirty="0" err="1"/>
              <a:t>dE</a:t>
            </a:r>
            <a:r>
              <a:rPr lang="en-US" altLang="zh-TW" sz="2000" b="1" dirty="0"/>
              <a:t>/dl</a:t>
            </a:r>
            <a:r>
              <a:rPr lang="zh-TW" altLang="zh-TW" sz="2000" b="1" dirty="0"/>
              <a:t>表示之。即</a:t>
            </a:r>
            <a:r>
              <a:rPr lang="en-US" altLang="zh-TW" sz="2000" b="1" dirty="0"/>
              <a:t>LET</a:t>
            </a:r>
            <a:r>
              <a:rPr lang="zh-TW" altLang="zh-TW" sz="2000" b="1" dirty="0"/>
              <a:t>等於</a:t>
            </a:r>
            <a:r>
              <a:rPr lang="en-US" altLang="zh-TW" sz="2000" b="1" dirty="0" err="1"/>
              <a:t>dE</a:t>
            </a:r>
            <a:r>
              <a:rPr lang="en-US" altLang="zh-TW" sz="2000" b="1" dirty="0"/>
              <a:t>/dl</a:t>
            </a:r>
            <a:r>
              <a:rPr lang="zh-TW" altLang="zh-TW" sz="2000" b="1" dirty="0"/>
              <a:t>，式中</a:t>
            </a:r>
            <a:r>
              <a:rPr lang="en-US" altLang="zh-TW" sz="2000" b="1" dirty="0" err="1"/>
              <a:t>dE</a:t>
            </a:r>
            <a:r>
              <a:rPr lang="zh-TW" altLang="zh-TW" sz="2000" b="1" dirty="0"/>
              <a:t>為損失的平均能量，單位為</a:t>
            </a:r>
            <a:r>
              <a:rPr lang="en-US" altLang="zh-TW" sz="2000" b="1" dirty="0" err="1"/>
              <a:t>keV</a:t>
            </a:r>
            <a:r>
              <a:rPr lang="zh-TW" altLang="zh-TW" sz="2000" b="1" dirty="0"/>
              <a:t>；</a:t>
            </a:r>
            <a:r>
              <a:rPr lang="en-US" altLang="zh-TW" sz="2000" b="1" dirty="0"/>
              <a:t>dl</a:t>
            </a:r>
            <a:r>
              <a:rPr lang="zh-TW" altLang="zh-TW" sz="2000" b="1" dirty="0"/>
              <a:t>為此能量所穿透的距離，單位</a:t>
            </a:r>
            <a:r>
              <a:rPr lang="zh-TW" altLang="zh-TW" sz="2000" b="1" dirty="0" smtClean="0"/>
              <a:t>為</a:t>
            </a:r>
            <a:r>
              <a:rPr lang="zh-TW" altLang="en-US" sz="2000" b="1" dirty="0" smtClean="0"/>
              <a:t> </a:t>
            </a:r>
            <a:r>
              <a:rPr lang="zh-TW" altLang="zh-TW" sz="2000" b="1" dirty="0" smtClean="0"/>
              <a:t>μ</a:t>
            </a:r>
            <a:r>
              <a:rPr lang="en-US" altLang="zh-TW" sz="2000" b="1" dirty="0"/>
              <a:t>m</a:t>
            </a:r>
            <a:r>
              <a:rPr lang="zh-TW" altLang="zh-TW" sz="2000" b="1" dirty="0"/>
              <a:t>。</a:t>
            </a:r>
            <a:endParaRPr lang="zh-TW" altLang="en-US" sz="2000" b="1" dirty="0"/>
          </a:p>
        </p:txBody>
      </p:sp>
      <p:sp>
        <p:nvSpPr>
          <p:cNvPr id="4" name="矩形 3"/>
          <p:cNvSpPr/>
          <p:nvPr/>
        </p:nvSpPr>
        <p:spPr>
          <a:xfrm>
            <a:off x="1275644" y="3691467"/>
            <a:ext cx="9742312" cy="2875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100"/>
              </a:lnSpc>
            </a:pPr>
            <a:r>
              <a:rPr lang="zh-TW" altLang="en-US" sz="2000" b="1" dirty="0" smtClean="0">
                <a:solidFill>
                  <a:srgbClr val="C00000"/>
                </a:solidFill>
                <a:latin typeface="標楷體"/>
                <a:ea typeface="標楷體"/>
              </a:rPr>
              <a:t>▓ </a:t>
            </a:r>
            <a:r>
              <a:rPr lang="zh-TW" altLang="en-US" sz="2400" b="1" dirty="0" smtClean="0">
                <a:solidFill>
                  <a:srgbClr val="C00000"/>
                </a:solidFill>
              </a:rPr>
              <a:t>相對</a:t>
            </a:r>
            <a:r>
              <a:rPr lang="zh-TW" altLang="en-US" sz="2400" b="1" dirty="0">
                <a:solidFill>
                  <a:srgbClr val="C00000"/>
                </a:solidFill>
              </a:rPr>
              <a:t>生物效應</a:t>
            </a:r>
            <a:r>
              <a:rPr lang="en-US" altLang="zh-TW" sz="2400" b="1" dirty="0">
                <a:solidFill>
                  <a:srgbClr val="C00000"/>
                </a:solidFill>
              </a:rPr>
              <a:t>(relative biological effectiveness</a:t>
            </a:r>
            <a:r>
              <a:rPr lang="zh-TW" altLang="zh-TW" sz="2400" b="1" dirty="0">
                <a:solidFill>
                  <a:srgbClr val="C00000"/>
                </a:solidFill>
              </a:rPr>
              <a:t>，</a:t>
            </a:r>
            <a:r>
              <a:rPr lang="en-US" altLang="zh-TW" sz="2400" b="1" dirty="0">
                <a:solidFill>
                  <a:srgbClr val="C00000"/>
                </a:solidFill>
              </a:rPr>
              <a:t>RBE</a:t>
            </a:r>
            <a:r>
              <a:rPr lang="en-US" altLang="zh-TW" sz="2400" b="1" dirty="0" smtClean="0">
                <a:solidFill>
                  <a:srgbClr val="C00000"/>
                </a:solidFill>
              </a:rPr>
              <a:t>)</a:t>
            </a:r>
          </a:p>
          <a:p>
            <a:pPr algn="just">
              <a:lnSpc>
                <a:spcPts val="3100"/>
              </a:lnSpc>
            </a:pPr>
            <a:r>
              <a:rPr lang="zh-TW" altLang="zh-TW" sz="2000" b="1" dirty="0" smtClean="0"/>
              <a:t>由於</a:t>
            </a:r>
            <a:r>
              <a:rPr lang="zh-TW" altLang="zh-TW" sz="2000" b="1" dirty="0"/>
              <a:t>各種游離輻射所含質量，能量</a:t>
            </a:r>
            <a:r>
              <a:rPr lang="en-US" altLang="zh-TW" sz="2000" b="1" dirty="0"/>
              <a:t>(</a:t>
            </a:r>
            <a:r>
              <a:rPr lang="zh-TW" altLang="zh-TW" sz="2000" b="1" dirty="0"/>
              <a:t>速度</a:t>
            </a:r>
            <a:r>
              <a:rPr lang="en-US" altLang="zh-TW" sz="2000" b="1" dirty="0"/>
              <a:t>)</a:t>
            </a:r>
            <a:r>
              <a:rPr lang="zh-TW" altLang="zh-TW" sz="2000" b="1" dirty="0"/>
              <a:t>或電荷強度各有不同，因此其穿透力及游離能力皆不同，所以</a:t>
            </a:r>
            <a:r>
              <a:rPr lang="en-US" altLang="zh-TW" sz="2000" b="1" dirty="0"/>
              <a:t>LET</a:t>
            </a:r>
            <a:r>
              <a:rPr lang="zh-TW" altLang="zh-TW" sz="2000" b="1" dirty="0"/>
              <a:t>值也不一樣，為了評估比較各種輻射的生物效應之差異，通常都</a:t>
            </a:r>
            <a:r>
              <a:rPr lang="zh-TW" altLang="zh-TW" sz="2000" b="1" dirty="0" smtClean="0"/>
              <a:t>以</a:t>
            </a:r>
            <a:r>
              <a:rPr lang="zh-TW" altLang="en-US" sz="2000" b="1" dirty="0" smtClean="0"/>
              <a:t>相對</a:t>
            </a:r>
            <a:r>
              <a:rPr lang="zh-TW" altLang="en-US" sz="2000" b="1" dirty="0"/>
              <a:t>生物</a:t>
            </a:r>
            <a:r>
              <a:rPr lang="zh-TW" altLang="en-US" sz="2000" b="1" dirty="0" smtClean="0"/>
              <a:t>效應</a:t>
            </a:r>
            <a:r>
              <a:rPr lang="en-US" altLang="zh-TW" sz="2000" b="1" dirty="0" smtClean="0"/>
              <a:t>(</a:t>
            </a:r>
            <a:r>
              <a:rPr lang="en-US" altLang="zh-TW" sz="2000" b="1" dirty="0"/>
              <a:t>relative biological effectiveness</a:t>
            </a:r>
            <a:r>
              <a:rPr lang="zh-TW" altLang="zh-TW" sz="2000" b="1" dirty="0"/>
              <a:t>，</a:t>
            </a:r>
            <a:r>
              <a:rPr lang="en-US" altLang="zh-TW" sz="2000" b="1" dirty="0"/>
              <a:t>RBE)</a:t>
            </a:r>
            <a:r>
              <a:rPr lang="zh-TW" altLang="zh-TW" sz="2000" b="1" dirty="0"/>
              <a:t>表示之</a:t>
            </a:r>
            <a:r>
              <a:rPr lang="zh-TW" altLang="zh-TW" sz="2000" b="1" dirty="0" smtClean="0"/>
              <a:t>。</a:t>
            </a:r>
            <a:r>
              <a:rPr lang="en-US" altLang="zh-TW" sz="2000" b="1" dirty="0" smtClean="0"/>
              <a:t>RBE</a:t>
            </a:r>
            <a:r>
              <a:rPr lang="zh-TW" altLang="zh-TW" sz="2000" b="1" dirty="0"/>
              <a:t>是指達到同樣的生物效應時，所需標準輻射</a:t>
            </a:r>
            <a:r>
              <a:rPr lang="en-US" altLang="zh-TW" sz="2000" b="1" dirty="0"/>
              <a:t>(</a:t>
            </a:r>
            <a:r>
              <a:rPr lang="zh-TW" altLang="zh-TW" sz="2000" b="1" dirty="0" smtClean="0"/>
              <a:t>指</a:t>
            </a:r>
            <a:r>
              <a:rPr lang="en-US" altLang="zh-TW" sz="2000" b="1" dirty="0" smtClean="0"/>
              <a:t>250 </a:t>
            </a:r>
            <a:r>
              <a:rPr lang="en-US" altLang="zh-TW" sz="2000" b="1" dirty="0" err="1" smtClean="0"/>
              <a:t>KV</a:t>
            </a:r>
            <a:r>
              <a:rPr lang="en-US" altLang="zh-TW" sz="2000" b="1" baseline="-25000" dirty="0" err="1" smtClean="0"/>
              <a:t>p</a:t>
            </a:r>
            <a:r>
              <a:rPr lang="zh-TW" altLang="zh-TW" sz="2000" b="1" dirty="0"/>
              <a:t>的</a:t>
            </a:r>
            <a:r>
              <a:rPr lang="en-US" altLang="zh-TW" sz="2000" b="1" dirty="0"/>
              <a:t>X</a:t>
            </a:r>
            <a:r>
              <a:rPr lang="zh-TW" altLang="zh-TW" sz="2000" b="1" dirty="0"/>
              <a:t>射線</a:t>
            </a:r>
            <a:r>
              <a:rPr lang="en-US" altLang="zh-TW" sz="2000" b="1" dirty="0"/>
              <a:t>)</a:t>
            </a:r>
            <a:r>
              <a:rPr lang="zh-TW" altLang="zh-TW" sz="2000" b="1" dirty="0"/>
              <a:t>的劑量</a:t>
            </a:r>
            <a:r>
              <a:rPr lang="en-US" altLang="zh-TW" sz="2000" b="1" dirty="0"/>
              <a:t>(</a:t>
            </a:r>
            <a:r>
              <a:rPr lang="zh-TW" altLang="zh-TW" sz="2000" b="1" dirty="0"/>
              <a:t>以</a:t>
            </a:r>
            <a:r>
              <a:rPr lang="en-US" altLang="zh-TW" sz="2000" b="1" dirty="0"/>
              <a:t>D</a:t>
            </a:r>
            <a:r>
              <a:rPr lang="en-US" altLang="zh-TW" sz="2000" b="1" baseline="-25000" dirty="0"/>
              <a:t>250</a:t>
            </a:r>
            <a:r>
              <a:rPr lang="zh-TW" altLang="zh-TW" sz="2000" b="1" dirty="0"/>
              <a:t>表示</a:t>
            </a:r>
            <a:r>
              <a:rPr lang="en-US" altLang="zh-TW" sz="2000" b="1" dirty="0"/>
              <a:t>)</a:t>
            </a:r>
            <a:r>
              <a:rPr lang="zh-TW" altLang="zh-TW" sz="2000" b="1" dirty="0"/>
              <a:t>與待測輻射</a:t>
            </a:r>
            <a:r>
              <a:rPr lang="en-US" altLang="zh-TW" sz="2000" b="1" dirty="0"/>
              <a:t>(</a:t>
            </a:r>
            <a:r>
              <a:rPr lang="zh-TW" altLang="zh-TW" sz="2000" b="1" dirty="0"/>
              <a:t>如α，電子，中子等</a:t>
            </a:r>
            <a:r>
              <a:rPr lang="en-US" altLang="zh-TW" sz="2000" b="1" dirty="0"/>
              <a:t>)</a:t>
            </a:r>
            <a:r>
              <a:rPr lang="zh-TW" altLang="zh-TW" sz="2000" b="1" dirty="0"/>
              <a:t>的</a:t>
            </a:r>
            <a:r>
              <a:rPr lang="zh-TW" altLang="zh-TW" sz="2000" b="1" dirty="0" smtClean="0"/>
              <a:t>劑量</a:t>
            </a:r>
            <a:r>
              <a:rPr lang="en-US" altLang="zh-TW" sz="2000" b="1" dirty="0" smtClean="0"/>
              <a:t>(</a:t>
            </a:r>
            <a:r>
              <a:rPr lang="zh-TW" altLang="en-US" sz="2000" b="1" dirty="0" smtClean="0"/>
              <a:t>以</a:t>
            </a:r>
            <a:r>
              <a:rPr lang="en-US" altLang="zh-TW" sz="2000" b="1" dirty="0" err="1" smtClean="0"/>
              <a:t>Dr</a:t>
            </a:r>
            <a:r>
              <a:rPr lang="zh-TW" altLang="en-US" sz="2000" b="1" dirty="0" smtClean="0"/>
              <a:t>表示</a:t>
            </a:r>
            <a:r>
              <a:rPr lang="en-US" altLang="zh-TW" sz="2000" b="1" dirty="0" smtClean="0"/>
              <a:t>)</a:t>
            </a:r>
            <a:r>
              <a:rPr lang="zh-TW" altLang="en-US" sz="2000" b="1" dirty="0"/>
              <a:t>的</a:t>
            </a:r>
            <a:r>
              <a:rPr lang="zh-TW" altLang="zh-TW" sz="2000" b="1" dirty="0" smtClean="0"/>
              <a:t>比值</a:t>
            </a:r>
            <a:r>
              <a:rPr lang="zh-TW" altLang="zh-TW" sz="2000" b="1" dirty="0"/>
              <a:t>，即</a:t>
            </a:r>
            <a:r>
              <a:rPr lang="en-US" altLang="zh-TW" sz="2000" b="1" dirty="0"/>
              <a:t>RBE= D</a:t>
            </a:r>
            <a:r>
              <a:rPr lang="en-US" altLang="zh-TW" sz="2000" b="1" baseline="-25000" dirty="0"/>
              <a:t>250</a:t>
            </a:r>
            <a:r>
              <a:rPr lang="en-US" altLang="zh-TW" sz="2000" b="1" dirty="0"/>
              <a:t>/ </a:t>
            </a:r>
            <a:r>
              <a:rPr lang="en-US" altLang="zh-TW" sz="2000" b="1" dirty="0" err="1"/>
              <a:t>Dr</a:t>
            </a:r>
            <a:r>
              <a:rPr lang="en-US" altLang="zh-TW" sz="2000" b="1" dirty="0"/>
              <a:t> </a:t>
            </a:r>
            <a:r>
              <a:rPr lang="en-US" altLang="zh-TW" sz="2000" b="1" baseline="-25000" dirty="0"/>
              <a:t>0</a:t>
            </a:r>
            <a:r>
              <a:rPr lang="en-US" altLang="zh-TW" sz="2000" b="1" dirty="0"/>
              <a:t> (</a:t>
            </a:r>
            <a:r>
              <a:rPr lang="zh-TW" altLang="zh-TW" sz="2000" b="1" dirty="0"/>
              <a:t>產生相同的生物效應</a:t>
            </a:r>
            <a:r>
              <a:rPr lang="en-US" altLang="zh-TW" sz="2000" b="1" dirty="0"/>
              <a:t>)</a:t>
            </a:r>
            <a:r>
              <a:rPr lang="zh-TW" altLang="zh-TW" sz="2000" b="1" dirty="0"/>
              <a:t>；</a:t>
            </a:r>
            <a:r>
              <a:rPr lang="en-US" altLang="zh-TW" sz="2000" b="1" dirty="0"/>
              <a:t>RBE</a:t>
            </a:r>
            <a:r>
              <a:rPr lang="zh-TW" altLang="zh-TW" sz="2000" b="1" dirty="0"/>
              <a:t>值愈高時，表示在同樣劑量下，該特定輻射的生物傷害效應</a:t>
            </a:r>
            <a:r>
              <a:rPr lang="zh-TW" altLang="zh-TW" sz="2000" b="1" dirty="0" smtClean="0"/>
              <a:t>愈大。</a:t>
            </a:r>
            <a:endParaRPr lang="zh-TW" altLang="zh-TW" sz="2000" b="1" dirty="0"/>
          </a:p>
        </p:txBody>
      </p:sp>
    </p:spTree>
    <p:extLst>
      <p:ext uri="{BB962C8B-B14F-4D97-AF65-F5344CB8AC3E}">
        <p14:creationId xmlns:p14="http://schemas.microsoft.com/office/powerpoint/2010/main" val="2941855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TW" sz="3200" dirty="0" smtClean="0"/>
              <a:t>2-5-2 </a:t>
            </a:r>
            <a:r>
              <a:rPr lang="zh-TW" altLang="en-US" sz="3200" dirty="0" smtClean="0"/>
              <a:t>直線能量轉移、相對生物效應與氧效應</a:t>
            </a:r>
            <a:endParaRPr lang="zh-TW" altLang="en-US" sz="3200" dirty="0"/>
          </a:p>
        </p:txBody>
      </p:sp>
      <p:sp>
        <p:nvSpPr>
          <p:cNvPr id="7" name="矩形 6"/>
          <p:cNvSpPr/>
          <p:nvPr/>
        </p:nvSpPr>
        <p:spPr>
          <a:xfrm>
            <a:off x="1241778" y="1196622"/>
            <a:ext cx="9663289" cy="2208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300"/>
              </a:lnSpc>
            </a:pPr>
            <a:r>
              <a:rPr lang="zh-TW" altLang="en-US" sz="2000" b="1" dirty="0" smtClean="0">
                <a:solidFill>
                  <a:srgbClr val="C00000"/>
                </a:solidFill>
                <a:latin typeface="標楷體"/>
                <a:ea typeface="標楷體"/>
              </a:rPr>
              <a:t>▓ </a:t>
            </a:r>
            <a:r>
              <a:rPr lang="zh-TW" altLang="en-US" sz="24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射</a:t>
            </a:r>
            <a:r>
              <a:rPr lang="zh-TW" altLang="en-US" sz="24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質因數</a:t>
            </a:r>
            <a:r>
              <a:rPr lang="en-US" altLang="zh-TW" sz="24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(quality factor </a:t>
            </a:r>
            <a:r>
              <a:rPr lang="zh-TW" altLang="zh-TW" sz="24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en-US" altLang="zh-TW" sz="24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Q</a:t>
            </a:r>
            <a:r>
              <a:rPr lang="en-US" altLang="zh-TW" sz="2400" b="1" baseline="-25000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F</a:t>
            </a:r>
            <a:r>
              <a:rPr lang="en-US" altLang="zh-TW" sz="24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pPr algn="just">
              <a:lnSpc>
                <a:spcPts val="3300"/>
              </a:lnSpc>
            </a:pPr>
            <a:r>
              <a:rPr lang="zh-TW" altLang="zh-TW" sz="2000" b="1" dirty="0" smtClean="0"/>
              <a:t>由於</a:t>
            </a:r>
            <a:r>
              <a:rPr lang="en-US" altLang="zh-TW" sz="2000" b="1" dirty="0"/>
              <a:t>RBE</a:t>
            </a:r>
            <a:r>
              <a:rPr lang="zh-TW" altLang="zh-TW" sz="2000" b="1" dirty="0"/>
              <a:t>是在較嚴謹的特定實驗條件下求得，</a:t>
            </a:r>
            <a:r>
              <a:rPr lang="en-US" altLang="zh-TW" sz="2000" b="1" dirty="0"/>
              <a:t>ICRU-10</a:t>
            </a:r>
            <a:r>
              <a:rPr lang="zh-TW" altLang="zh-TW" sz="2000" b="1" dirty="0"/>
              <a:t>將其限制僅適用於輻射生物學，另方面在輻射防護的工作上，</a:t>
            </a:r>
            <a:r>
              <a:rPr lang="en-US" altLang="zh-TW" sz="2000" b="1" dirty="0"/>
              <a:t>RBE</a:t>
            </a:r>
            <a:r>
              <a:rPr lang="zh-TW" altLang="zh-TW" sz="2000" b="1" dirty="0"/>
              <a:t>值既然不能與實際工作情況吻合，乃另</a:t>
            </a:r>
            <a:r>
              <a:rPr lang="zh-TW" altLang="zh-TW" sz="2000" b="1" dirty="0" smtClean="0"/>
              <a:t>訂</a:t>
            </a:r>
            <a:r>
              <a:rPr lang="zh-TW" altLang="en-US" sz="2000" b="1" dirty="0" smtClean="0"/>
              <a:t>射質因數</a:t>
            </a:r>
            <a:r>
              <a:rPr lang="en-US" altLang="zh-TW" sz="2000" b="1" dirty="0" smtClean="0"/>
              <a:t>(</a:t>
            </a:r>
            <a:r>
              <a:rPr lang="en-US" altLang="zh-TW" sz="2000" b="1" dirty="0"/>
              <a:t>quality factor </a:t>
            </a:r>
            <a:r>
              <a:rPr lang="zh-TW" altLang="zh-TW" sz="2000" b="1" dirty="0"/>
              <a:t>，</a:t>
            </a:r>
            <a:r>
              <a:rPr lang="en-US" altLang="zh-TW" sz="2000" b="1" dirty="0" smtClean="0"/>
              <a:t>Q</a:t>
            </a:r>
            <a:r>
              <a:rPr lang="en-US" altLang="zh-TW" sz="2000" b="1" baseline="-25000" dirty="0" smtClean="0"/>
              <a:t>F</a:t>
            </a:r>
            <a:r>
              <a:rPr lang="en-US" altLang="zh-TW" sz="2000" b="1" dirty="0"/>
              <a:t>)</a:t>
            </a:r>
            <a:r>
              <a:rPr lang="zh-TW" altLang="zh-TW" sz="2000" b="1" dirty="0"/>
              <a:t>以取代</a:t>
            </a:r>
            <a:r>
              <a:rPr lang="en-US" altLang="zh-TW" sz="2000" b="1" dirty="0"/>
              <a:t>RBE</a:t>
            </a:r>
            <a:r>
              <a:rPr lang="zh-TW" altLang="zh-TW" sz="2000" b="1" dirty="0"/>
              <a:t>值，因此在保健物理學裡，求不同輻射之等效劑量所使用之</a:t>
            </a:r>
            <a:r>
              <a:rPr lang="en-US" altLang="zh-TW" sz="2000" b="1" dirty="0"/>
              <a:t>Q</a:t>
            </a:r>
            <a:r>
              <a:rPr lang="zh-TW" altLang="zh-TW" sz="2000" b="1" dirty="0"/>
              <a:t>質，實乃脫胎自</a:t>
            </a:r>
            <a:r>
              <a:rPr lang="en-US" altLang="zh-TW" sz="2000" b="1" dirty="0"/>
              <a:t>RBE</a:t>
            </a:r>
            <a:r>
              <a:rPr lang="zh-TW" altLang="zh-TW" sz="2000" b="1" dirty="0"/>
              <a:t>值。</a:t>
            </a:r>
          </a:p>
        </p:txBody>
      </p:sp>
      <p:sp>
        <p:nvSpPr>
          <p:cNvPr id="5" name="矩形 4"/>
          <p:cNvSpPr/>
          <p:nvPr/>
        </p:nvSpPr>
        <p:spPr>
          <a:xfrm>
            <a:off x="1241778" y="3540388"/>
            <a:ext cx="9663289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b="1" dirty="0" smtClean="0">
                <a:solidFill>
                  <a:srgbClr val="C00000"/>
                </a:solidFill>
                <a:latin typeface="標楷體"/>
                <a:ea typeface="標楷體"/>
              </a:rPr>
              <a:t>▓ </a:t>
            </a:r>
            <a:r>
              <a:rPr lang="zh-TW" altLang="en-US" sz="24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氧效應</a:t>
            </a:r>
            <a:endParaRPr lang="en-US" altLang="zh-TW" sz="2400" b="1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just">
              <a:lnSpc>
                <a:spcPts val="3300"/>
              </a:lnSpc>
            </a:pPr>
            <a:r>
              <a:rPr lang="zh-TW" altLang="zh-TW" sz="2000" b="1" dirty="0" smtClean="0"/>
              <a:t>游離</a:t>
            </a:r>
            <a:r>
              <a:rPr lang="zh-TW" altLang="zh-TW" sz="2000" b="1" dirty="0"/>
              <a:t>輻射的間接作用，主要是藉著中間產物</a:t>
            </a:r>
            <a:r>
              <a:rPr lang="zh-TW" altLang="zh-TW" sz="2000" b="1" dirty="0" smtClean="0"/>
              <a:t>的</a:t>
            </a:r>
            <a:r>
              <a:rPr lang="zh-TW" altLang="en-US" sz="2000" b="1" dirty="0" smtClean="0"/>
              <a:t>自由基</a:t>
            </a:r>
            <a:r>
              <a:rPr lang="zh-TW" altLang="zh-TW" sz="2000" b="1" dirty="0" smtClean="0"/>
              <a:t>來</a:t>
            </a:r>
            <a:r>
              <a:rPr lang="zh-TW" altLang="zh-TW" sz="2000" b="1" dirty="0"/>
              <a:t>傷害細胞</a:t>
            </a:r>
            <a:r>
              <a:rPr lang="zh-TW" altLang="zh-TW" sz="2000" b="1" dirty="0" smtClean="0"/>
              <a:t>。</a:t>
            </a:r>
            <a:r>
              <a:rPr lang="zh-TW" altLang="en-US" sz="2000" b="1" dirty="0" smtClean="0"/>
              <a:t>此</a:t>
            </a:r>
            <a:r>
              <a:rPr lang="zh-TW" altLang="en-US" sz="2000" b="1" dirty="0"/>
              <a:t>等</a:t>
            </a:r>
            <a:r>
              <a:rPr lang="zh-TW" altLang="zh-TW" sz="2000" b="1" dirty="0" smtClean="0"/>
              <a:t>自由基</a:t>
            </a:r>
            <a:r>
              <a:rPr lang="zh-TW" altLang="zh-TW" sz="2000" b="1" dirty="0"/>
              <a:t>有時會還原，例如</a:t>
            </a:r>
            <a:r>
              <a:rPr lang="en-US" altLang="zh-TW" sz="2000" b="1" dirty="0"/>
              <a:t>OH•</a:t>
            </a:r>
            <a:r>
              <a:rPr lang="zh-TW" altLang="zh-TW" sz="2000" b="1" dirty="0"/>
              <a:t>＋</a:t>
            </a:r>
            <a:r>
              <a:rPr lang="en-US" altLang="zh-TW" sz="2000" b="1" dirty="0"/>
              <a:t>H• </a:t>
            </a:r>
            <a:r>
              <a:rPr lang="zh-TW" altLang="zh-TW" sz="2000" b="1" dirty="0"/>
              <a:t>→</a:t>
            </a:r>
            <a:r>
              <a:rPr lang="en-US" altLang="zh-TW" sz="2000" b="1" dirty="0"/>
              <a:t> H</a:t>
            </a:r>
            <a:r>
              <a:rPr lang="en-US" altLang="zh-TW" sz="2000" b="1" baseline="-25000" dirty="0"/>
              <a:t>2</a:t>
            </a:r>
            <a:r>
              <a:rPr lang="en-US" altLang="zh-TW" sz="2000" b="1" dirty="0"/>
              <a:t>O</a:t>
            </a:r>
            <a:r>
              <a:rPr lang="zh-TW" altLang="zh-TW" sz="2000" b="1" dirty="0"/>
              <a:t>；或者大分子如</a:t>
            </a:r>
            <a:r>
              <a:rPr lang="en-US" altLang="zh-TW" sz="2000" b="1" dirty="0"/>
              <a:t>RH</a:t>
            </a:r>
            <a:r>
              <a:rPr lang="zh-TW" altLang="zh-TW" sz="2000" b="1" dirty="0"/>
              <a:t>被自由基攻擊後，形成</a:t>
            </a:r>
            <a:r>
              <a:rPr lang="en-US" altLang="zh-TW" sz="2000" b="1" dirty="0"/>
              <a:t>R•</a:t>
            </a:r>
            <a:r>
              <a:rPr lang="zh-TW" altLang="zh-TW" sz="2000" b="1" dirty="0"/>
              <a:t>，但若</a:t>
            </a:r>
            <a:r>
              <a:rPr lang="en-US" altLang="zh-TW" sz="2000" b="1" dirty="0"/>
              <a:t>R•</a:t>
            </a:r>
            <a:r>
              <a:rPr lang="zh-TW" altLang="zh-TW" sz="2000" b="1" dirty="0"/>
              <a:t>被</a:t>
            </a:r>
            <a:r>
              <a:rPr lang="zh-TW" altLang="zh-TW" sz="2000" b="1" dirty="0" smtClean="0"/>
              <a:t>還原，</a:t>
            </a:r>
            <a:r>
              <a:rPr lang="zh-TW" altLang="zh-TW" sz="2000" b="1" dirty="0"/>
              <a:t>如</a:t>
            </a:r>
            <a:r>
              <a:rPr lang="en-US" altLang="zh-TW" sz="2000" b="1" dirty="0"/>
              <a:t>R•</a:t>
            </a:r>
            <a:r>
              <a:rPr lang="zh-TW" altLang="zh-TW" sz="2000" b="1" dirty="0"/>
              <a:t>＋</a:t>
            </a:r>
            <a:r>
              <a:rPr lang="en-US" altLang="zh-TW" sz="2000" b="1" dirty="0"/>
              <a:t>H• </a:t>
            </a:r>
            <a:r>
              <a:rPr lang="zh-TW" altLang="zh-TW" sz="2000" b="1" dirty="0"/>
              <a:t>→</a:t>
            </a:r>
            <a:r>
              <a:rPr lang="en-US" altLang="zh-TW" sz="2000" b="1" dirty="0"/>
              <a:t> RH</a:t>
            </a:r>
            <a:r>
              <a:rPr lang="zh-TW" altLang="zh-TW" sz="2000" b="1" dirty="0"/>
              <a:t>則其傷害不復</a:t>
            </a:r>
            <a:r>
              <a:rPr lang="zh-TW" altLang="zh-TW" sz="2000" b="1" dirty="0" smtClean="0"/>
              <a:t>存在</a:t>
            </a:r>
            <a:r>
              <a:rPr lang="zh-TW" altLang="en-US" sz="2000" b="1" dirty="0" smtClean="0"/>
              <a:t>。</a:t>
            </a:r>
            <a:r>
              <a:rPr lang="zh-TW" altLang="zh-TW" sz="2000" b="1" dirty="0" smtClean="0"/>
              <a:t>但</a:t>
            </a:r>
            <a:r>
              <a:rPr lang="zh-TW" altLang="zh-TW" sz="2000" b="1" u="sng" dirty="0">
                <a:solidFill>
                  <a:srgbClr val="0070C0"/>
                </a:solidFill>
              </a:rPr>
              <a:t>在有氧情況下，者些自由基會與氧結合，而保持其不穩定性，直到傷害標靶</a:t>
            </a:r>
            <a:r>
              <a:rPr lang="en-US" altLang="zh-TW" sz="2000" b="1" u="sng" dirty="0">
                <a:solidFill>
                  <a:srgbClr val="0070C0"/>
                </a:solidFill>
              </a:rPr>
              <a:t>(target)</a:t>
            </a:r>
            <a:r>
              <a:rPr lang="zh-TW" altLang="zh-TW" sz="2000" b="1" u="sng" dirty="0">
                <a:solidFill>
                  <a:srgbClr val="0070C0"/>
                </a:solidFill>
              </a:rPr>
              <a:t>為止，或者在標靶上形成</a:t>
            </a:r>
            <a:r>
              <a:rPr lang="en-US" altLang="zh-TW" sz="2000" b="1" u="sng" dirty="0">
                <a:solidFill>
                  <a:srgbClr val="0070C0"/>
                </a:solidFill>
              </a:rPr>
              <a:t>RO</a:t>
            </a:r>
            <a:r>
              <a:rPr lang="en-US" altLang="zh-TW" sz="2000" b="1" u="sng" baseline="-25000" dirty="0">
                <a:solidFill>
                  <a:srgbClr val="0070C0"/>
                </a:solidFill>
              </a:rPr>
              <a:t>2</a:t>
            </a:r>
            <a:r>
              <a:rPr lang="en-US" altLang="zh-TW" sz="2000" b="1" u="sng" dirty="0">
                <a:solidFill>
                  <a:srgbClr val="0070C0"/>
                </a:solidFill>
              </a:rPr>
              <a:t>•</a:t>
            </a:r>
            <a:r>
              <a:rPr lang="zh-TW" altLang="zh-TW" sz="2000" b="1" u="sng" dirty="0">
                <a:solidFill>
                  <a:srgbClr val="0070C0"/>
                </a:solidFill>
              </a:rPr>
              <a:t>的自由基，因而會增加細胞的死亡率，此稱為游離輻射</a:t>
            </a:r>
            <a:r>
              <a:rPr lang="zh-TW" altLang="zh-TW" sz="2000" b="1" u="sng" dirty="0" smtClean="0">
                <a:solidFill>
                  <a:srgbClr val="0070C0"/>
                </a:solidFill>
              </a:rPr>
              <a:t>的</a:t>
            </a:r>
            <a:r>
              <a:rPr lang="zh-TW" altLang="en-US" sz="2000" b="1" u="sng" dirty="0" smtClean="0">
                <a:solidFill>
                  <a:srgbClr val="0070C0"/>
                </a:solidFill>
              </a:rPr>
              <a:t>氧</a:t>
            </a:r>
            <a:r>
              <a:rPr lang="zh-TW" altLang="zh-TW" sz="2000" b="1" u="sng" dirty="0" smtClean="0">
                <a:solidFill>
                  <a:srgbClr val="0070C0"/>
                </a:solidFill>
              </a:rPr>
              <a:t>效應</a:t>
            </a:r>
            <a:r>
              <a:rPr lang="zh-TW" altLang="zh-TW" sz="2000" b="1" dirty="0"/>
              <a:t>。具有此效應且特別顯著之游離輻射</a:t>
            </a:r>
            <a:r>
              <a:rPr lang="zh-TW" altLang="zh-TW" sz="2000" b="1" u="sng" dirty="0" smtClean="0">
                <a:solidFill>
                  <a:srgbClr val="C00000"/>
                </a:solidFill>
              </a:rPr>
              <a:t>以</a:t>
            </a:r>
            <a:r>
              <a:rPr lang="zh-TW" altLang="en-US" sz="2000" b="1" u="sng" dirty="0" smtClean="0">
                <a:solidFill>
                  <a:srgbClr val="C00000"/>
                </a:solidFill>
              </a:rPr>
              <a:t>低</a:t>
            </a:r>
            <a:r>
              <a:rPr lang="en-US" altLang="zh-TW" sz="2000" b="1" u="sng" dirty="0" smtClean="0">
                <a:solidFill>
                  <a:srgbClr val="C00000"/>
                </a:solidFill>
              </a:rPr>
              <a:t> LET</a:t>
            </a:r>
            <a:r>
              <a:rPr lang="zh-TW" altLang="zh-TW" sz="2000" b="1" u="sng" dirty="0" smtClean="0">
                <a:solidFill>
                  <a:srgbClr val="C00000"/>
                </a:solidFill>
              </a:rPr>
              <a:t>及間接作用之</a:t>
            </a:r>
            <a:r>
              <a:rPr lang="zh-TW" altLang="zh-TW" sz="2000" b="1" u="sng" dirty="0">
                <a:solidFill>
                  <a:srgbClr val="C00000"/>
                </a:solidFill>
              </a:rPr>
              <a:t>游離輻射為主。例如</a:t>
            </a:r>
            <a:r>
              <a:rPr lang="zh-TW" altLang="zh-TW" sz="2000" b="1" u="sng" dirty="0" smtClean="0">
                <a:solidFill>
                  <a:srgbClr val="C00000"/>
                </a:solidFill>
              </a:rPr>
              <a:t>：</a:t>
            </a:r>
            <a:r>
              <a:rPr lang="zh-TW" altLang="en-US" sz="2000" b="1" u="sng" dirty="0" smtClean="0">
                <a:solidFill>
                  <a:srgbClr val="C00000"/>
                </a:solidFill>
              </a:rPr>
              <a:t>加馬射線</a:t>
            </a:r>
            <a:r>
              <a:rPr lang="zh-TW" altLang="zh-TW" sz="2000" b="1" u="sng" dirty="0" smtClean="0">
                <a:solidFill>
                  <a:srgbClr val="C00000"/>
                </a:solidFill>
              </a:rPr>
              <a:t>和</a:t>
            </a:r>
            <a:r>
              <a:rPr lang="en-US" altLang="zh-TW" sz="2000" b="1" u="sng" dirty="0" smtClean="0">
                <a:solidFill>
                  <a:srgbClr val="C00000"/>
                </a:solidFill>
              </a:rPr>
              <a:t> x-ray</a:t>
            </a:r>
            <a:r>
              <a:rPr lang="zh-TW" altLang="zh-TW" sz="2000" b="1" dirty="0" smtClean="0">
                <a:solidFill>
                  <a:srgbClr val="C00000"/>
                </a:solidFill>
              </a:rPr>
              <a:t>。</a:t>
            </a:r>
            <a:endParaRPr lang="zh-TW" altLang="zh-TW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680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TW" sz="3200" dirty="0" smtClean="0"/>
              <a:t>2-5-2 </a:t>
            </a:r>
            <a:r>
              <a:rPr lang="zh-TW" altLang="en-US" sz="3200" dirty="0" smtClean="0"/>
              <a:t>直線能量轉移、相對生物效應與氧效應</a:t>
            </a:r>
            <a:endParaRPr lang="zh-TW" altLang="en-US" sz="3200" dirty="0"/>
          </a:p>
        </p:txBody>
      </p:sp>
      <p:sp>
        <p:nvSpPr>
          <p:cNvPr id="5" name="矩形 4"/>
          <p:cNvSpPr/>
          <p:nvPr/>
        </p:nvSpPr>
        <p:spPr>
          <a:xfrm>
            <a:off x="1162756" y="1140178"/>
            <a:ext cx="9742311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b="1" dirty="0" smtClean="0">
                <a:solidFill>
                  <a:srgbClr val="C00000"/>
                </a:solidFill>
                <a:latin typeface="標楷體"/>
                <a:ea typeface="標楷體"/>
              </a:rPr>
              <a:t>▓ </a:t>
            </a:r>
            <a:r>
              <a:rPr lang="zh-TW" altLang="en-US" sz="2400" b="1" dirty="0" smtClean="0">
                <a:solidFill>
                  <a:srgbClr val="C00000"/>
                </a:solidFill>
              </a:rPr>
              <a:t>氧</a:t>
            </a:r>
            <a:r>
              <a:rPr lang="zh-TW" altLang="en-US" sz="2400" b="1" dirty="0">
                <a:solidFill>
                  <a:srgbClr val="C00000"/>
                </a:solidFill>
              </a:rPr>
              <a:t>促進比值</a:t>
            </a:r>
            <a:r>
              <a:rPr lang="en-US" altLang="zh-TW" sz="2400" b="1" dirty="0">
                <a:solidFill>
                  <a:srgbClr val="C00000"/>
                </a:solidFill>
              </a:rPr>
              <a:t> (oxygen enhancement ratio</a:t>
            </a:r>
            <a:r>
              <a:rPr lang="zh-TW" altLang="zh-TW" sz="2400" b="1" dirty="0">
                <a:solidFill>
                  <a:srgbClr val="C00000"/>
                </a:solidFill>
              </a:rPr>
              <a:t>，</a:t>
            </a:r>
            <a:r>
              <a:rPr lang="en-US" altLang="zh-TW" sz="2400" b="1" dirty="0">
                <a:solidFill>
                  <a:srgbClr val="C00000"/>
                </a:solidFill>
              </a:rPr>
              <a:t>OER)</a:t>
            </a:r>
            <a:r>
              <a:rPr lang="en-US" altLang="zh-TW" b="1" dirty="0">
                <a:solidFill>
                  <a:srgbClr val="C00000"/>
                </a:solidFill>
              </a:rPr>
              <a:t> </a:t>
            </a:r>
          </a:p>
          <a:p>
            <a:pPr algn="just">
              <a:lnSpc>
                <a:spcPts val="3200"/>
              </a:lnSpc>
            </a:pPr>
            <a:r>
              <a:rPr lang="zh-TW" altLang="zh-TW" sz="2000" b="1" dirty="0" smtClean="0"/>
              <a:t>在</a:t>
            </a:r>
            <a:r>
              <a:rPr lang="zh-TW" altLang="zh-TW" sz="2000" b="1" dirty="0"/>
              <a:t>缺氧的情況下，低</a:t>
            </a:r>
            <a:r>
              <a:rPr lang="en-US" altLang="zh-TW" sz="2000" b="1" dirty="0"/>
              <a:t>LET</a:t>
            </a:r>
            <a:r>
              <a:rPr lang="zh-TW" altLang="zh-TW" sz="2000" b="1" dirty="0"/>
              <a:t>的游離輻射傷害細胞的能力，將大為降低。</a:t>
            </a:r>
            <a:r>
              <a:rPr lang="zh-TW" altLang="zh-TW" sz="2000" b="1" u="sng" dirty="0">
                <a:solidFill>
                  <a:srgbClr val="C00000"/>
                </a:solidFill>
              </a:rPr>
              <a:t>缺氧細胞對放射線較不敏感，</a:t>
            </a:r>
            <a:r>
              <a:rPr lang="zh-TW" altLang="zh-TW" sz="2000" b="1" u="sng" dirty="0" smtClean="0">
                <a:solidFill>
                  <a:srgbClr val="C00000"/>
                </a:solidFill>
              </a:rPr>
              <a:t>以</a:t>
            </a:r>
            <a:r>
              <a:rPr lang="zh-TW" altLang="en-US" sz="2000" b="1" u="sng" dirty="0" smtClean="0">
                <a:solidFill>
                  <a:srgbClr val="C00000"/>
                </a:solidFill>
              </a:rPr>
              <a:t> </a:t>
            </a:r>
            <a:r>
              <a:rPr lang="en-US" altLang="zh-TW" sz="2000" b="1" u="sng" dirty="0" smtClean="0">
                <a:solidFill>
                  <a:srgbClr val="C00000"/>
                </a:solidFill>
              </a:rPr>
              <a:t>X</a:t>
            </a:r>
            <a:r>
              <a:rPr lang="zh-TW" altLang="zh-TW" sz="2000" b="1" u="sng" dirty="0">
                <a:solidFill>
                  <a:srgbClr val="C00000"/>
                </a:solidFill>
              </a:rPr>
              <a:t>光和加馬射線而言，兩者劑量差</a:t>
            </a:r>
            <a:r>
              <a:rPr lang="zh-TW" altLang="zh-TW" sz="2000" b="1" u="sng" dirty="0" smtClean="0">
                <a:solidFill>
                  <a:srgbClr val="C00000"/>
                </a:solidFill>
              </a:rPr>
              <a:t>約</a:t>
            </a:r>
            <a:r>
              <a:rPr lang="zh-TW" altLang="en-US" sz="2000" b="1" u="sng" dirty="0" smtClean="0">
                <a:solidFill>
                  <a:srgbClr val="C00000"/>
                </a:solidFill>
              </a:rPr>
              <a:t> </a:t>
            </a:r>
            <a:r>
              <a:rPr lang="en-US" altLang="zh-TW" sz="2000" b="1" u="sng" dirty="0" smtClean="0">
                <a:solidFill>
                  <a:srgbClr val="C00000"/>
                </a:solidFill>
              </a:rPr>
              <a:t>2.5</a:t>
            </a:r>
            <a:r>
              <a:rPr lang="zh-TW" altLang="zh-TW" sz="2000" b="1" u="sng" dirty="0">
                <a:solidFill>
                  <a:srgbClr val="C00000"/>
                </a:solidFill>
              </a:rPr>
              <a:t>至</a:t>
            </a:r>
            <a:r>
              <a:rPr lang="en-US" altLang="zh-TW" sz="2000" b="1" u="sng" dirty="0" smtClean="0">
                <a:solidFill>
                  <a:srgbClr val="C00000"/>
                </a:solidFill>
              </a:rPr>
              <a:t>3</a:t>
            </a:r>
            <a:r>
              <a:rPr lang="zh-TW" altLang="en-US" sz="2000" b="1" u="sng" dirty="0" smtClean="0">
                <a:solidFill>
                  <a:srgbClr val="C00000"/>
                </a:solidFill>
              </a:rPr>
              <a:t> </a:t>
            </a:r>
            <a:r>
              <a:rPr lang="zh-TW" altLang="zh-TW" sz="2000" b="1" u="sng" dirty="0" smtClean="0">
                <a:solidFill>
                  <a:srgbClr val="C00000"/>
                </a:solidFill>
              </a:rPr>
              <a:t>倍。</a:t>
            </a:r>
            <a:endParaRPr lang="zh-TW" altLang="zh-TW" sz="2000" b="1" u="sng" dirty="0">
              <a:solidFill>
                <a:srgbClr val="C00000"/>
              </a:solidFill>
            </a:endParaRPr>
          </a:p>
          <a:p>
            <a:pPr algn="just">
              <a:lnSpc>
                <a:spcPts val="3200"/>
              </a:lnSpc>
            </a:pPr>
            <a:r>
              <a:rPr lang="zh-TW" altLang="en-US" sz="2000" b="1" dirty="0" smtClean="0"/>
              <a:t>氧促進比值</a:t>
            </a:r>
            <a:r>
              <a:rPr lang="en-US" altLang="zh-TW" sz="2000" b="1" dirty="0" smtClean="0"/>
              <a:t> (</a:t>
            </a:r>
            <a:r>
              <a:rPr lang="en-US" altLang="zh-TW" sz="2000" b="1" dirty="0"/>
              <a:t>oxygen enhancement ratio</a:t>
            </a:r>
            <a:r>
              <a:rPr lang="zh-TW" altLang="zh-TW" sz="2000" b="1" dirty="0"/>
              <a:t>，</a:t>
            </a:r>
            <a:r>
              <a:rPr lang="en-US" altLang="zh-TW" sz="2000" b="1" dirty="0"/>
              <a:t>OER)</a:t>
            </a:r>
            <a:r>
              <a:rPr lang="zh-TW" altLang="zh-TW" sz="2000" b="1" dirty="0"/>
              <a:t>是指同一輻射在缺氧及有氧的情況下，要產生相同的生物效應所需劑量之</a:t>
            </a:r>
            <a:r>
              <a:rPr lang="zh-TW" altLang="zh-TW" sz="2000" b="1" dirty="0" smtClean="0"/>
              <a:t>比值</a:t>
            </a:r>
            <a:r>
              <a:rPr lang="zh-TW" altLang="en-US" sz="2000" b="1" dirty="0" smtClean="0"/>
              <a:t>。</a:t>
            </a:r>
            <a:r>
              <a:rPr lang="zh-TW" altLang="zh-TW" sz="2000" b="1" dirty="0" smtClean="0"/>
              <a:t>即</a:t>
            </a:r>
            <a:r>
              <a:rPr lang="en-US" altLang="zh-TW" sz="2000" b="1" dirty="0" smtClean="0"/>
              <a:t> </a:t>
            </a:r>
            <a:r>
              <a:rPr lang="en-US" altLang="zh-TW" sz="2000" b="1" u="sng" dirty="0" smtClean="0">
                <a:solidFill>
                  <a:srgbClr val="0070C0"/>
                </a:solidFill>
              </a:rPr>
              <a:t>OER=D</a:t>
            </a:r>
            <a:r>
              <a:rPr lang="en-US" altLang="zh-TW" sz="2000" b="1" u="sng" dirty="0">
                <a:solidFill>
                  <a:srgbClr val="0070C0"/>
                </a:solidFill>
              </a:rPr>
              <a:t>(</a:t>
            </a:r>
            <a:r>
              <a:rPr lang="zh-TW" altLang="zh-TW" sz="2000" b="1" u="sng" dirty="0">
                <a:solidFill>
                  <a:srgbClr val="0070C0"/>
                </a:solidFill>
              </a:rPr>
              <a:t>缺氧</a:t>
            </a:r>
            <a:r>
              <a:rPr lang="en-US" altLang="zh-TW" sz="2000" b="1" u="sng" dirty="0">
                <a:solidFill>
                  <a:srgbClr val="0070C0"/>
                </a:solidFill>
              </a:rPr>
              <a:t>)/D(</a:t>
            </a:r>
            <a:r>
              <a:rPr lang="zh-TW" altLang="zh-TW" sz="2000" b="1" u="sng" dirty="0">
                <a:solidFill>
                  <a:srgbClr val="0070C0"/>
                </a:solidFill>
              </a:rPr>
              <a:t>含氧</a:t>
            </a:r>
            <a:r>
              <a:rPr lang="en-US" altLang="zh-TW" sz="2000" b="1" u="sng" dirty="0">
                <a:solidFill>
                  <a:srgbClr val="0070C0"/>
                </a:solidFill>
              </a:rPr>
              <a:t>)  (</a:t>
            </a:r>
            <a:r>
              <a:rPr lang="zh-TW" altLang="zh-TW" sz="2000" b="1" u="sng" dirty="0">
                <a:solidFill>
                  <a:srgbClr val="0070C0"/>
                </a:solidFill>
              </a:rPr>
              <a:t>產生相同的生物效應</a:t>
            </a:r>
            <a:r>
              <a:rPr lang="en-US" altLang="zh-TW" sz="2000" b="1" u="sng" dirty="0">
                <a:solidFill>
                  <a:srgbClr val="0070C0"/>
                </a:solidFill>
              </a:rPr>
              <a:t>)</a:t>
            </a:r>
            <a:r>
              <a:rPr lang="zh-TW" altLang="zh-TW" sz="2000" b="1" dirty="0" smtClean="0"/>
              <a:t>。</a:t>
            </a:r>
            <a:endParaRPr lang="en-US" altLang="zh-TW" sz="2000" b="1" dirty="0" smtClean="0"/>
          </a:p>
          <a:p>
            <a:pPr algn="just">
              <a:lnSpc>
                <a:spcPts val="3200"/>
              </a:lnSpc>
            </a:pPr>
            <a:endParaRPr lang="zh-TW" altLang="zh-TW" sz="2000" b="1" dirty="0" smtClean="0"/>
          </a:p>
          <a:p>
            <a:pPr algn="just">
              <a:lnSpc>
                <a:spcPts val="3200"/>
              </a:lnSpc>
            </a:pPr>
            <a:r>
              <a:rPr lang="zh-TW" altLang="en-US" sz="2000" b="1" dirty="0" smtClean="0">
                <a:solidFill>
                  <a:srgbClr val="C00000"/>
                </a:solidFill>
                <a:latin typeface="標楷體"/>
                <a:ea typeface="標楷體"/>
              </a:rPr>
              <a:t>▓ </a:t>
            </a:r>
            <a:r>
              <a:rPr lang="en-US" altLang="zh-TW" sz="2400" b="1" dirty="0" smtClean="0">
                <a:solidFill>
                  <a:srgbClr val="C00000"/>
                </a:solidFill>
              </a:rPr>
              <a:t>OER</a:t>
            </a:r>
            <a:r>
              <a:rPr lang="zh-TW" altLang="zh-TW" sz="2400" b="1" dirty="0" smtClean="0">
                <a:solidFill>
                  <a:srgbClr val="C00000"/>
                </a:solidFill>
              </a:rPr>
              <a:t>在</a:t>
            </a:r>
            <a:r>
              <a:rPr lang="zh-TW" altLang="zh-TW" sz="2400" b="1" dirty="0">
                <a:solidFill>
                  <a:srgbClr val="C00000"/>
                </a:solidFill>
              </a:rPr>
              <a:t>放射治療癌症</a:t>
            </a:r>
            <a:r>
              <a:rPr lang="zh-TW" altLang="zh-TW" sz="2400" b="1" dirty="0" smtClean="0">
                <a:solidFill>
                  <a:srgbClr val="C00000"/>
                </a:solidFill>
              </a:rPr>
              <a:t>上</a:t>
            </a:r>
            <a:r>
              <a:rPr lang="zh-TW" altLang="en-US" sz="2400" b="1" dirty="0">
                <a:solidFill>
                  <a:srgbClr val="C00000"/>
                </a:solidFill>
              </a:rPr>
              <a:t>的</a:t>
            </a:r>
            <a:r>
              <a:rPr lang="zh-TW" altLang="zh-TW" sz="2400" b="1" dirty="0" smtClean="0">
                <a:solidFill>
                  <a:srgbClr val="C00000"/>
                </a:solidFill>
              </a:rPr>
              <a:t>意義</a:t>
            </a:r>
            <a:endParaRPr lang="en-US" altLang="zh-TW" sz="2400" b="1" dirty="0" smtClean="0">
              <a:solidFill>
                <a:srgbClr val="C00000"/>
              </a:solidFill>
              <a:latin typeface="標楷體"/>
              <a:ea typeface="標楷體"/>
            </a:endParaRPr>
          </a:p>
          <a:p>
            <a:pPr algn="just">
              <a:lnSpc>
                <a:spcPts val="3200"/>
              </a:lnSpc>
            </a:pPr>
            <a:r>
              <a:rPr lang="en-US" altLang="zh-TW" sz="2000" b="1" dirty="0" smtClean="0"/>
              <a:t>OER</a:t>
            </a:r>
            <a:r>
              <a:rPr lang="zh-TW" altLang="zh-TW" sz="2000" b="1" dirty="0"/>
              <a:t>在放射治療癌症上較有意義，因為</a:t>
            </a:r>
            <a:r>
              <a:rPr lang="zh-TW" altLang="zh-TW" sz="2000" b="1" u="sng" dirty="0">
                <a:solidFill>
                  <a:srgbClr val="0070C0"/>
                </a:solidFill>
              </a:rPr>
              <a:t>癌腫瘤內依組織類別及腫瘤大小含有不同比率</a:t>
            </a:r>
            <a:r>
              <a:rPr lang="zh-TW" altLang="zh-TW" sz="2000" b="1" u="sng" dirty="0" smtClean="0">
                <a:solidFill>
                  <a:srgbClr val="0070C0"/>
                </a:solidFill>
              </a:rPr>
              <a:t>之缺氧細胞</a:t>
            </a:r>
            <a:r>
              <a:rPr lang="zh-TW" altLang="en-US" sz="2000" b="1" u="sng" dirty="0" smtClean="0">
                <a:solidFill>
                  <a:srgbClr val="0070C0"/>
                </a:solidFill>
              </a:rPr>
              <a:t> </a:t>
            </a:r>
            <a:r>
              <a:rPr lang="en-US" altLang="zh-TW" sz="2000" b="1" u="sng" dirty="0" smtClean="0">
                <a:solidFill>
                  <a:srgbClr val="0070C0"/>
                </a:solidFill>
              </a:rPr>
              <a:t>(</a:t>
            </a:r>
            <a:r>
              <a:rPr lang="zh-TW" altLang="zh-TW" sz="2000" b="1" u="sng" dirty="0">
                <a:solidFill>
                  <a:srgbClr val="0070C0"/>
                </a:solidFill>
              </a:rPr>
              <a:t>平均約</a:t>
            </a:r>
            <a:r>
              <a:rPr lang="en-US" altLang="zh-TW" sz="2000" b="1" u="sng" dirty="0">
                <a:solidFill>
                  <a:srgbClr val="0070C0"/>
                </a:solidFill>
              </a:rPr>
              <a:t>15%)</a:t>
            </a:r>
            <a:r>
              <a:rPr lang="zh-TW" altLang="zh-TW" sz="2000" b="1" u="sng" dirty="0">
                <a:solidFill>
                  <a:srgbClr val="0070C0"/>
                </a:solidFill>
              </a:rPr>
              <a:t>，而這些細胞對於輻射抵抗性較高，常常影響治療</a:t>
            </a:r>
            <a:r>
              <a:rPr lang="zh-TW" altLang="zh-TW" sz="2000" b="1" u="sng" dirty="0" smtClean="0">
                <a:solidFill>
                  <a:srgbClr val="0070C0"/>
                </a:solidFill>
              </a:rPr>
              <a:t>結果</a:t>
            </a:r>
            <a:r>
              <a:rPr lang="zh-TW" altLang="zh-TW" sz="2000" b="1" dirty="0" smtClean="0"/>
              <a:t>。</a:t>
            </a:r>
            <a:endParaRPr lang="en-US" altLang="zh-TW" sz="2000" b="1" dirty="0" smtClean="0"/>
          </a:p>
          <a:p>
            <a:pPr algn="just">
              <a:lnSpc>
                <a:spcPts val="3200"/>
              </a:lnSpc>
            </a:pPr>
            <a:r>
              <a:rPr lang="zh-TW" altLang="en-US" sz="2000" b="1" dirty="0" smtClean="0"/>
              <a:t>至於</a:t>
            </a:r>
            <a:r>
              <a:rPr lang="el-GR" altLang="zh-TW" sz="2000" b="1" dirty="0" smtClean="0">
                <a:latin typeface="微軟正黑體" pitchFamily="34" charset="-120"/>
                <a:ea typeface="微軟正黑體" pitchFamily="34" charset="-120"/>
              </a:rPr>
              <a:t>α</a:t>
            </a: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粒子、中子、質子等</a:t>
            </a:r>
            <a:r>
              <a:rPr lang="zh-TW" altLang="zh-TW" sz="2000" b="1" dirty="0" smtClean="0"/>
              <a:t>輻射</a:t>
            </a:r>
            <a:r>
              <a:rPr lang="zh-TW" altLang="zh-TW" sz="2000" b="1" dirty="0"/>
              <a:t>屬</a:t>
            </a:r>
            <a:r>
              <a:rPr lang="zh-TW" altLang="zh-TW" sz="2000" b="1" u="sng" dirty="0"/>
              <a:t>高</a:t>
            </a:r>
            <a:r>
              <a:rPr lang="en-US" altLang="zh-TW" sz="2000" b="1" u="sng" dirty="0"/>
              <a:t>LET</a:t>
            </a:r>
            <a:r>
              <a:rPr lang="zh-TW" altLang="zh-TW" sz="2000" b="1" u="sng" dirty="0" smtClean="0"/>
              <a:t>的</a:t>
            </a:r>
            <a:r>
              <a:rPr lang="zh-TW" altLang="zh-TW" sz="2000" b="1" u="sng" dirty="0"/>
              <a:t>游離</a:t>
            </a:r>
            <a:r>
              <a:rPr lang="zh-TW" altLang="zh-TW" sz="2000" b="1" u="sng" dirty="0" smtClean="0"/>
              <a:t>射線主要以直接作用</a:t>
            </a:r>
            <a:r>
              <a:rPr lang="zh-TW" altLang="zh-TW" sz="2000" b="1" u="sng" dirty="0"/>
              <a:t>傷害</a:t>
            </a:r>
            <a:r>
              <a:rPr lang="zh-TW" altLang="zh-TW" sz="2000" b="1" u="sng" dirty="0" smtClean="0"/>
              <a:t>細胞</a:t>
            </a:r>
            <a:r>
              <a:rPr lang="zh-TW" altLang="en-US" sz="2000" b="1" dirty="0" smtClean="0"/>
              <a:t>，較不</a:t>
            </a:r>
            <a:r>
              <a:rPr lang="zh-TW" altLang="zh-TW" sz="2000" b="1" dirty="0" smtClean="0"/>
              <a:t>受</a:t>
            </a:r>
            <a:r>
              <a:rPr lang="zh-TW" altLang="zh-TW" sz="2000" b="1" dirty="0"/>
              <a:t>氧效應的</a:t>
            </a:r>
            <a:r>
              <a:rPr lang="zh-TW" altLang="zh-TW" sz="2000" b="1" dirty="0" smtClean="0"/>
              <a:t>影響。</a:t>
            </a:r>
            <a:r>
              <a:rPr lang="zh-TW" altLang="zh-TW" sz="2000" b="1" u="sng" dirty="0">
                <a:solidFill>
                  <a:srgbClr val="0070C0"/>
                </a:solidFill>
              </a:rPr>
              <a:t>氧促進輻射之殺傷作用，主要過程</a:t>
            </a:r>
            <a:r>
              <a:rPr lang="zh-TW" altLang="zh-TW" sz="2000" b="1" u="sng" dirty="0" smtClean="0">
                <a:solidFill>
                  <a:srgbClr val="0070C0"/>
                </a:solidFill>
              </a:rPr>
              <a:t>在間接作用</a:t>
            </a:r>
            <a:r>
              <a:rPr lang="zh-TW" altLang="zh-TW" sz="2000" b="1" u="sng" dirty="0">
                <a:solidFill>
                  <a:srgbClr val="0070C0"/>
                </a:solidFill>
              </a:rPr>
              <a:t>，所以</a:t>
            </a:r>
            <a:r>
              <a:rPr lang="zh-TW" altLang="zh-TW" sz="2000" b="1" u="sng" dirty="0" smtClean="0">
                <a:solidFill>
                  <a:srgbClr val="0070C0"/>
                </a:solidFill>
              </a:rPr>
              <a:t>對於</a:t>
            </a:r>
            <a:r>
              <a:rPr lang="zh-TW" altLang="zh-TW" sz="2000" b="1" u="sng" dirty="0">
                <a:solidFill>
                  <a:srgbClr val="0070C0"/>
                </a:solidFill>
              </a:rPr>
              <a:t>低</a:t>
            </a:r>
            <a:r>
              <a:rPr lang="en-US" altLang="zh-TW" sz="2000" b="1" u="sng" dirty="0" smtClean="0">
                <a:solidFill>
                  <a:srgbClr val="0070C0"/>
                </a:solidFill>
              </a:rPr>
              <a:t>LET</a:t>
            </a:r>
            <a:r>
              <a:rPr lang="zh-TW" altLang="zh-TW" sz="2000" b="1" u="sng" dirty="0">
                <a:solidFill>
                  <a:srgbClr val="0070C0"/>
                </a:solidFill>
              </a:rPr>
              <a:t>的游離輻射，效果較</a:t>
            </a:r>
            <a:r>
              <a:rPr lang="zh-TW" altLang="zh-TW" sz="2000" b="1" u="sng" dirty="0" smtClean="0">
                <a:solidFill>
                  <a:srgbClr val="0070C0"/>
                </a:solidFill>
              </a:rPr>
              <a:t>顯著</a:t>
            </a:r>
            <a:r>
              <a:rPr lang="zh-TW" altLang="zh-TW" sz="2000" b="1" dirty="0" smtClean="0">
                <a:solidFill>
                  <a:srgbClr val="0070C0"/>
                </a:solidFill>
              </a:rPr>
              <a:t>。</a:t>
            </a:r>
            <a:endParaRPr lang="zh-TW" altLang="zh-TW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333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TW" dirty="0"/>
              <a:t>2-6 </a:t>
            </a:r>
            <a:r>
              <a:rPr lang="zh-TW" altLang="en-US" dirty="0"/>
              <a:t>游離輻射造成人體那些健康的效應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1012205" y="2232635"/>
            <a:ext cx="2255928" cy="55399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zh-TW" altLang="en-US" sz="3000" b="1" dirty="0">
                <a:latin typeface="微軟正黑體" pitchFamily="34" charset="-120"/>
                <a:ea typeface="微軟正黑體" pitchFamily="34" charset="-120"/>
              </a:rPr>
              <a:t>軀體效應</a:t>
            </a:r>
          </a:p>
        </p:txBody>
      </p:sp>
      <p:sp>
        <p:nvSpPr>
          <p:cNvPr id="9" name="文字方塊 8"/>
          <p:cNvSpPr txBox="1"/>
          <p:nvPr/>
        </p:nvSpPr>
        <p:spPr>
          <a:xfrm>
            <a:off x="1012205" y="4621298"/>
            <a:ext cx="2255928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zh-TW" altLang="en-US" sz="3000" b="1" dirty="0">
                <a:latin typeface="微軟正黑體" pitchFamily="34" charset="-120"/>
                <a:ea typeface="微軟正黑體" pitchFamily="34" charset="-120"/>
              </a:rPr>
              <a:t>遺傳效應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4629771" y="1485164"/>
            <a:ext cx="3647709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514350" indent="-514350">
              <a:buFont typeface="Wingdings" panose="05000000000000000000" pitchFamily="2" charset="2"/>
              <a:buAutoNum type="circleNumWdWhitePlain"/>
            </a:pP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局部</a:t>
            </a:r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急性效應</a:t>
            </a:r>
          </a:p>
        </p:txBody>
      </p:sp>
      <p:sp>
        <p:nvSpPr>
          <p:cNvPr id="11" name="文字方塊 10"/>
          <p:cNvSpPr txBox="1"/>
          <p:nvPr/>
        </p:nvSpPr>
        <p:spPr>
          <a:xfrm>
            <a:off x="4629772" y="2232635"/>
            <a:ext cx="3285102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514350" indent="-514350">
              <a:buFont typeface="Wingdings" panose="05000000000000000000" pitchFamily="2" charset="2"/>
              <a:buAutoNum type="circleNumWdWhitePlain" startAt="2"/>
            </a:pP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全身</a:t>
            </a:r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急性效應</a:t>
            </a:r>
          </a:p>
        </p:txBody>
      </p:sp>
      <p:sp>
        <p:nvSpPr>
          <p:cNvPr id="12" name="文字方塊 11"/>
          <p:cNvSpPr txBox="1"/>
          <p:nvPr/>
        </p:nvSpPr>
        <p:spPr>
          <a:xfrm>
            <a:off x="4629772" y="2987800"/>
            <a:ext cx="6501072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514350" indent="-514350">
              <a:buFont typeface="Wingdings" panose="05000000000000000000" pitchFamily="2" charset="2"/>
              <a:buAutoNum type="circleNumWdWhitePlain" startAt="3"/>
            </a:pP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大量</a:t>
            </a:r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曝露或長期慢性曝露的遲延效應</a:t>
            </a:r>
          </a:p>
        </p:txBody>
      </p:sp>
      <p:sp>
        <p:nvSpPr>
          <p:cNvPr id="13" name="文字方塊 12"/>
          <p:cNvSpPr txBox="1"/>
          <p:nvPr/>
        </p:nvSpPr>
        <p:spPr>
          <a:xfrm>
            <a:off x="4629773" y="4299565"/>
            <a:ext cx="2492190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514350" indent="-514350">
              <a:buFont typeface="Wingdings" panose="05000000000000000000" pitchFamily="2" charset="2"/>
              <a:buAutoNum type="circleNumWdWhitePlain"/>
            </a:pPr>
            <a:r>
              <a:rPr lang="zh-TW" altLang="en-US" sz="3200" b="1" dirty="0">
                <a:latin typeface="微軟正黑體" pitchFamily="34" charset="-120"/>
                <a:ea typeface="微軟正黑體" pitchFamily="34" charset="-120"/>
              </a:rPr>
              <a:t>基因突變</a:t>
            </a:r>
          </a:p>
        </p:txBody>
      </p:sp>
      <p:sp>
        <p:nvSpPr>
          <p:cNvPr id="14" name="文字方塊 13"/>
          <p:cNvSpPr txBox="1"/>
          <p:nvPr/>
        </p:nvSpPr>
        <p:spPr>
          <a:xfrm>
            <a:off x="4625933" y="5294702"/>
            <a:ext cx="3099279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514350" indent="-514350">
              <a:buFont typeface="Wingdings" panose="05000000000000000000" pitchFamily="2" charset="2"/>
              <a:buAutoNum type="circleNumWdWhitePlain" startAt="2"/>
            </a:pPr>
            <a:r>
              <a:rPr lang="zh-TW" altLang="en-US" sz="3200" b="1" dirty="0">
                <a:latin typeface="微軟正黑體" pitchFamily="34" charset="-120"/>
                <a:ea typeface="微軟正黑體" pitchFamily="34" charset="-120"/>
              </a:rPr>
              <a:t>染色體變異</a:t>
            </a:r>
          </a:p>
        </p:txBody>
      </p:sp>
      <p:cxnSp>
        <p:nvCxnSpPr>
          <p:cNvPr id="6" name="直線單箭頭接點 5"/>
          <p:cNvCxnSpPr>
            <a:stCxn id="5" idx="3"/>
            <a:endCxn id="10" idx="1"/>
          </p:cNvCxnSpPr>
          <p:nvPr/>
        </p:nvCxnSpPr>
        <p:spPr>
          <a:xfrm flipV="1">
            <a:off x="3268133" y="1746774"/>
            <a:ext cx="1361638" cy="762860"/>
          </a:xfrm>
          <a:prstGeom prst="straightConnector1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單箭頭接點 7"/>
          <p:cNvCxnSpPr>
            <a:stCxn id="5" idx="3"/>
            <a:endCxn id="11" idx="1"/>
          </p:cNvCxnSpPr>
          <p:nvPr/>
        </p:nvCxnSpPr>
        <p:spPr>
          <a:xfrm flipV="1">
            <a:off x="3268133" y="2494245"/>
            <a:ext cx="1361639" cy="15389"/>
          </a:xfrm>
          <a:prstGeom prst="straightConnector1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單箭頭接點 15"/>
          <p:cNvCxnSpPr>
            <a:stCxn id="5" idx="3"/>
          </p:cNvCxnSpPr>
          <p:nvPr/>
        </p:nvCxnSpPr>
        <p:spPr>
          <a:xfrm>
            <a:off x="3268133" y="2509634"/>
            <a:ext cx="1271454" cy="739775"/>
          </a:xfrm>
          <a:prstGeom prst="straightConnector1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單箭頭接點 17"/>
          <p:cNvCxnSpPr>
            <a:stCxn id="9" idx="3"/>
            <a:endCxn id="13" idx="1"/>
          </p:cNvCxnSpPr>
          <p:nvPr/>
        </p:nvCxnSpPr>
        <p:spPr>
          <a:xfrm flipV="1">
            <a:off x="3268133" y="4591953"/>
            <a:ext cx="1361640" cy="306344"/>
          </a:xfrm>
          <a:prstGeom prst="straightConnector1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單箭頭接點 19"/>
          <p:cNvCxnSpPr>
            <a:stCxn id="9" idx="3"/>
            <a:endCxn id="14" idx="1"/>
          </p:cNvCxnSpPr>
          <p:nvPr/>
        </p:nvCxnSpPr>
        <p:spPr>
          <a:xfrm>
            <a:off x="3268133" y="4898297"/>
            <a:ext cx="1357800" cy="688793"/>
          </a:xfrm>
          <a:prstGeom prst="straightConnector1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4477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sz="quarter" idx="10"/>
          </p:nvPr>
        </p:nvSpPr>
        <p:spPr>
          <a:xfrm>
            <a:off x="1462755" y="187927"/>
            <a:ext cx="9289911" cy="598207"/>
          </a:xfrm>
        </p:spPr>
        <p:txBody>
          <a:bodyPr/>
          <a:lstStyle/>
          <a:p>
            <a:r>
              <a:rPr lang="en-US" altLang="zh-TW" dirty="0" smtClean="0"/>
              <a:t>2-6 </a:t>
            </a:r>
            <a:r>
              <a:rPr lang="zh-TW" altLang="en-US" dirty="0"/>
              <a:t>游離輻射造成人體那些健康的</a:t>
            </a:r>
            <a:r>
              <a:rPr lang="zh-TW" altLang="en-US" dirty="0" smtClean="0"/>
              <a:t>效應</a:t>
            </a:r>
            <a:endParaRPr lang="zh-TW" altLang="en-US" dirty="0"/>
          </a:p>
        </p:txBody>
      </p:sp>
      <p:sp>
        <p:nvSpPr>
          <p:cNvPr id="2" name="矩形 1"/>
          <p:cNvSpPr/>
          <p:nvPr/>
        </p:nvSpPr>
        <p:spPr>
          <a:xfrm>
            <a:off x="1106309" y="1113910"/>
            <a:ext cx="3635023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zh-TW" altLang="en-US" sz="2800" b="1" dirty="0"/>
              <a:t>基因</a:t>
            </a:r>
            <a:r>
              <a:rPr lang="zh-TW" altLang="en-US" sz="2800" b="1" dirty="0" smtClean="0"/>
              <a:t>傷害</a:t>
            </a:r>
            <a:r>
              <a:rPr lang="zh-TW" altLang="en-US" sz="2800" b="1" dirty="0"/>
              <a:t>與</a:t>
            </a:r>
            <a:r>
              <a:rPr lang="zh-TW" altLang="en-US" sz="2800" b="1" dirty="0" smtClean="0"/>
              <a:t>基因突變</a:t>
            </a:r>
            <a:endParaRPr lang="zh-TW" altLang="en-US" sz="28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106310" y="1885244"/>
            <a:ext cx="9708446" cy="5003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600"/>
              </a:lnSpc>
            </a:pPr>
            <a:r>
              <a:rPr lang="zh-TW" altLang="en-US" b="1" dirty="0" smtClean="0">
                <a:latin typeface="標楷體"/>
                <a:ea typeface="標楷體"/>
              </a:rPr>
              <a:t>▓ </a:t>
            </a:r>
            <a:r>
              <a:rPr lang="zh-TW" altLang="en-US" sz="2400" b="1" u="sng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基因</a:t>
            </a:r>
            <a:r>
              <a:rPr lang="zh-TW" altLang="en-US" sz="2400" b="1" u="sng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是染色體上一段控制單一遺傳特性的最小單位的</a:t>
            </a:r>
            <a:r>
              <a:rPr lang="en-US" altLang="zh-TW" sz="2400" b="1" u="sng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DNA</a:t>
            </a:r>
            <a:r>
              <a:rPr lang="zh-TW" altLang="en-US" sz="2400" b="1" u="sng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片段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就</a:t>
            </a:r>
            <a:endParaRPr lang="en-US" altLang="zh-TW" sz="2400" b="1" dirty="0" smtClean="0">
              <a:latin typeface="微軟正黑體" pitchFamily="34" charset="-120"/>
              <a:ea typeface="微軟正黑體" pitchFamily="34" charset="-120"/>
            </a:endParaRPr>
          </a:p>
          <a:p>
            <a:pPr algn="just">
              <a:lnSpc>
                <a:spcPts val="3600"/>
              </a:lnSpc>
            </a:pP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  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人類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而言，所有控制人體各種特徵的基因都排列在</a:t>
            </a:r>
            <a:r>
              <a:rPr lang="en-US" altLang="zh-TW" sz="2400" b="1" dirty="0" smtClean="0">
                <a:latin typeface="微軟正黑體" pitchFamily="34" charset="-120"/>
                <a:ea typeface="微軟正黑體" pitchFamily="34" charset="-120"/>
              </a:rPr>
              <a:t>23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對</a:t>
            </a: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染色體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上，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因</a:t>
            </a:r>
            <a:endParaRPr lang="en-US" altLang="zh-TW" sz="2400" b="1" dirty="0" smtClean="0">
              <a:latin typeface="微軟正黑體" pitchFamily="34" charset="-120"/>
              <a:ea typeface="微軟正黑體" pitchFamily="34" charset="-120"/>
            </a:endParaRPr>
          </a:p>
          <a:p>
            <a:pPr algn="just">
              <a:lnSpc>
                <a:spcPts val="3600"/>
              </a:lnSpc>
            </a:pP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  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此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一旦</a:t>
            </a:r>
            <a:r>
              <a:rPr lang="en-US" altLang="zh-TW" sz="2400" b="1" u="sng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DNA</a:t>
            </a:r>
            <a:r>
              <a:rPr lang="zh-TW" altLang="en-US" sz="2400" b="1" u="sng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受到游離輻射的傷害，即有可能造成基因突變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。因為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這些</a:t>
            </a:r>
            <a:endParaRPr lang="en-US" altLang="zh-TW" sz="2400" b="1" dirty="0" smtClean="0">
              <a:latin typeface="微軟正黑體" pitchFamily="34" charset="-120"/>
              <a:ea typeface="微軟正黑體" pitchFamily="34" charset="-120"/>
            </a:endParaRPr>
          </a:p>
          <a:p>
            <a:pPr algn="just">
              <a:lnSpc>
                <a:spcPts val="3600"/>
              </a:lnSpc>
            </a:pP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  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基因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是以每三個鹼基為一組遺傳密碼來決定蛋白質內氨基酸的順序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，</a:t>
            </a:r>
            <a:endParaRPr lang="en-US" altLang="zh-TW" sz="2400" b="1" dirty="0" smtClean="0">
              <a:latin typeface="微軟正黑體" pitchFamily="34" charset="-120"/>
              <a:ea typeface="微軟正黑體" pitchFamily="34" charset="-120"/>
            </a:endParaRPr>
          </a:p>
          <a:p>
            <a:pPr algn="just">
              <a:lnSpc>
                <a:spcPts val="3600"/>
              </a:lnSpc>
            </a:pP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  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如果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一個、數個或一序列</a:t>
            </a: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鹼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基的遺傳密碼受到輻射的傷害而改變，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則</a:t>
            </a:r>
            <a:endParaRPr lang="en-US" altLang="zh-TW" sz="2400" b="1" dirty="0" smtClean="0">
              <a:latin typeface="微軟正黑體" pitchFamily="34" charset="-120"/>
              <a:ea typeface="微軟正黑體" pitchFamily="34" charset="-120"/>
            </a:endParaRPr>
          </a:p>
          <a:p>
            <a:pPr algn="just">
              <a:lnSpc>
                <a:spcPts val="3600"/>
              </a:lnSpc>
            </a:pP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  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其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合成的蛋白質便會與原來細胞所需要的蛋白質不同。</a:t>
            </a:r>
            <a:endParaRPr lang="en-US" altLang="zh-TW" sz="2400" b="1" dirty="0" smtClean="0">
              <a:latin typeface="微軟正黑體" pitchFamily="34" charset="-120"/>
              <a:ea typeface="微軟正黑體" pitchFamily="34" charset="-120"/>
            </a:endParaRPr>
          </a:p>
          <a:p>
            <a:pPr algn="just">
              <a:lnSpc>
                <a:spcPts val="3100"/>
              </a:lnSpc>
            </a:pPr>
            <a:endParaRPr lang="en-US" altLang="zh-TW" sz="2400" b="1" dirty="0" smtClean="0">
              <a:latin typeface="微軟正黑體" pitchFamily="34" charset="-120"/>
              <a:ea typeface="微軟正黑體" pitchFamily="34" charset="-120"/>
            </a:endParaRPr>
          </a:p>
          <a:p>
            <a:pPr algn="just">
              <a:lnSpc>
                <a:spcPts val="3600"/>
              </a:lnSpc>
            </a:pPr>
            <a:r>
              <a:rPr lang="zh-TW" altLang="en-US" b="1" dirty="0" smtClean="0">
                <a:latin typeface="標楷體"/>
                <a:ea typeface="標楷體"/>
              </a:rPr>
              <a:t>▓ 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如果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這種控制蛋白質的基因產生突變，且在下一代或數代後才顯現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出</a:t>
            </a:r>
            <a:endParaRPr lang="en-US" altLang="zh-TW" sz="2400" b="1" dirty="0" smtClean="0">
              <a:latin typeface="微軟正黑體" pitchFamily="34" charset="-120"/>
              <a:ea typeface="微軟正黑體" pitchFamily="34" charset="-120"/>
            </a:endParaRPr>
          </a:p>
          <a:p>
            <a:pPr algn="just">
              <a:lnSpc>
                <a:spcPts val="3600"/>
              </a:lnSpc>
            </a:pP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   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來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，則遺傳疾病於焉產生。</a:t>
            </a:r>
            <a:endParaRPr lang="en-US" altLang="zh-TW" sz="2400" b="1" dirty="0" smtClean="0">
              <a:latin typeface="微軟正黑體" pitchFamily="34" charset="-120"/>
              <a:ea typeface="微軟正黑體" pitchFamily="34" charset="-120"/>
            </a:endParaRPr>
          </a:p>
          <a:p>
            <a:pPr algn="ctr">
              <a:lnSpc>
                <a:spcPts val="3100"/>
              </a:lnSpc>
            </a:pPr>
            <a:r>
              <a:rPr lang="en-US" altLang="zh-TW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Rf. G.W</a:t>
            </a:r>
            <a:r>
              <a:rPr lang="en-US" altLang="zh-TW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. Beadle and E. T. Tatum, Genetic control of biochemical reactions </a:t>
            </a:r>
            <a:endParaRPr lang="en-US" altLang="zh-TW" b="1" dirty="0" smtClean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>
              <a:lnSpc>
                <a:spcPts val="3100"/>
              </a:lnSpc>
            </a:pPr>
            <a:r>
              <a:rPr lang="en-US" altLang="zh-TW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    </a:t>
            </a:r>
            <a:r>
              <a:rPr lang="en-US" altLang="zh-TW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in  </a:t>
            </a:r>
            <a:r>
              <a:rPr lang="en-US" altLang="zh-TW" b="1" dirty="0" err="1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Neurospora,PNAS</a:t>
            </a:r>
            <a:r>
              <a:rPr lang="en-US" altLang="zh-TW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27, 499-506, 1941. </a:t>
            </a:r>
            <a:endParaRPr lang="zh-TW" altLang="en-US" dirty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18516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TW" sz="3000" dirty="0"/>
              <a:t>2-6 </a:t>
            </a:r>
            <a:r>
              <a:rPr lang="en-US" altLang="zh-TW" sz="3000" dirty="0" smtClean="0"/>
              <a:t>-1</a:t>
            </a:r>
            <a:r>
              <a:rPr lang="zh-TW" altLang="en-US" sz="3000" dirty="0" smtClean="0"/>
              <a:t>游離</a:t>
            </a:r>
            <a:r>
              <a:rPr lang="zh-TW" altLang="en-US" sz="3000" dirty="0"/>
              <a:t>輻射造成人體那些健康的</a:t>
            </a:r>
            <a:r>
              <a:rPr lang="zh-TW" altLang="en-US" sz="3000" dirty="0" smtClean="0"/>
              <a:t>效應</a:t>
            </a:r>
            <a:r>
              <a:rPr lang="en-US" altLang="zh-TW" sz="3000" dirty="0" smtClean="0"/>
              <a:t>-</a:t>
            </a:r>
            <a:r>
              <a:rPr lang="zh-TW" altLang="en-US" sz="3000" dirty="0"/>
              <a:t>軀體</a:t>
            </a:r>
            <a:r>
              <a:rPr lang="zh-TW" altLang="en-US" sz="3000" dirty="0" smtClean="0"/>
              <a:t>效應</a:t>
            </a:r>
            <a:endParaRPr lang="zh-TW" altLang="en-US" sz="3000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1105593" y="1910821"/>
            <a:ext cx="9792392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>
              <a:spcBef>
                <a:spcPts val="1800"/>
              </a:spcBef>
              <a:buFont typeface="+mj-lt"/>
              <a:buAutoNum type="arabicPeriod"/>
            </a:pPr>
            <a:r>
              <a:rPr lang="zh-TW" altLang="en-US" sz="28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 局部</a:t>
            </a:r>
            <a:r>
              <a:rPr lang="zh-TW" altLang="en-US" sz="28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急性</a:t>
            </a:r>
            <a:r>
              <a:rPr lang="zh-TW" altLang="en-US" sz="28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效應</a:t>
            </a:r>
            <a:endParaRPr lang="en-US" altLang="zh-TW" sz="2800" b="1" dirty="0" smtClean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728663" indent="-457200">
              <a:lnSpc>
                <a:spcPts val="3600"/>
              </a:lnSpc>
              <a:spcBef>
                <a:spcPts val="1200"/>
              </a:spcBef>
              <a:buFont typeface="+mj-lt"/>
              <a:buAutoNum type="arabicParenR"/>
            </a:pP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皮膚損傷、紅斑、脫毛、深層組織的壞死。</a:t>
            </a:r>
            <a:endParaRPr lang="en-US" altLang="zh-TW" sz="2400" b="1" dirty="0"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  <a:p>
            <a:pPr marL="728663" indent="-457200">
              <a:lnSpc>
                <a:spcPts val="3600"/>
              </a:lnSpc>
              <a:spcBef>
                <a:spcPts val="1200"/>
              </a:spcBef>
              <a:buFont typeface="+mj-lt"/>
              <a:buAutoNum type="arabicParenR"/>
            </a:pP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暫時</a:t>
            </a: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或永久的不孕症。約</a:t>
            </a:r>
            <a:r>
              <a:rPr lang="en-US" altLang="zh-TW" sz="24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1.5</a:t>
            </a: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戈雷會造成短期不孕，</a:t>
            </a:r>
            <a:r>
              <a:rPr lang="en-US" altLang="zh-TW" sz="24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5</a:t>
            </a: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戈雷以上大部分的人會永久不孕。</a:t>
            </a:r>
            <a:endParaRPr lang="en-US" altLang="zh-TW" sz="2400" b="1" dirty="0"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  <a:p>
            <a:pPr marL="728663" indent="-457200">
              <a:lnSpc>
                <a:spcPts val="3600"/>
              </a:lnSpc>
              <a:spcBef>
                <a:spcPts val="1200"/>
              </a:spcBef>
              <a:buFont typeface="+mj-lt"/>
              <a:buAutoNum type="arabicParenR"/>
            </a:pP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其他</a:t>
            </a: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有再生能力的組織，如消化道的上皮組織與骨髓內的造血組織，產生減數或畸型的分裂。</a:t>
            </a:r>
            <a:endParaRPr lang="en-US" altLang="zh-TW" sz="2400" b="1" dirty="0"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  <a:p>
            <a:pPr marL="728663" indent="-457200">
              <a:lnSpc>
                <a:spcPts val="3600"/>
              </a:lnSpc>
              <a:spcBef>
                <a:spcPts val="1200"/>
              </a:spcBef>
              <a:buFont typeface="+mj-lt"/>
              <a:buAutoNum type="arabicParenR"/>
            </a:pP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傷害</a:t>
            </a: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神經系統或其他系統的機能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。</a:t>
            </a:r>
            <a:endParaRPr lang="zh-TW" altLang="en-US" sz="2400" b="1" dirty="0"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869243" y="1113910"/>
            <a:ext cx="2359379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一、軀體</a:t>
            </a:r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效應</a:t>
            </a:r>
          </a:p>
        </p:txBody>
      </p:sp>
    </p:spTree>
    <p:extLst>
      <p:ext uri="{BB962C8B-B14F-4D97-AF65-F5344CB8AC3E}">
        <p14:creationId xmlns:p14="http://schemas.microsoft.com/office/powerpoint/2010/main" val="3326753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sz="quarter" idx="10"/>
          </p:nvPr>
        </p:nvSpPr>
        <p:spPr>
          <a:xfrm>
            <a:off x="1420226" y="179460"/>
            <a:ext cx="9205244" cy="598207"/>
          </a:xfrm>
        </p:spPr>
        <p:txBody>
          <a:bodyPr/>
          <a:lstStyle/>
          <a:p>
            <a:r>
              <a:rPr lang="en-US" altLang="zh-TW" sz="3000" dirty="0" smtClean="0"/>
              <a:t>2-6-1 </a:t>
            </a:r>
            <a:r>
              <a:rPr lang="zh-TW" altLang="en-US" sz="3000" dirty="0"/>
              <a:t>游離輻射造成人體那些健康的</a:t>
            </a:r>
            <a:r>
              <a:rPr lang="zh-TW" altLang="en-US" sz="3000" dirty="0" smtClean="0"/>
              <a:t>效應</a:t>
            </a:r>
            <a:r>
              <a:rPr lang="en-US" altLang="zh-TW" sz="3000" dirty="0" smtClean="0"/>
              <a:t>-</a:t>
            </a:r>
            <a:r>
              <a:rPr lang="zh-TW" altLang="en-US" sz="3000" dirty="0"/>
              <a:t>軀體</a:t>
            </a:r>
            <a:r>
              <a:rPr lang="zh-TW" altLang="en-US" sz="3000" dirty="0" smtClean="0"/>
              <a:t>效應</a:t>
            </a:r>
            <a:r>
              <a:rPr lang="en-US" altLang="zh-TW" sz="2600" dirty="0" smtClean="0"/>
              <a:t>(</a:t>
            </a:r>
            <a:r>
              <a:rPr lang="zh-TW" altLang="en-US" sz="2600" dirty="0" smtClean="0"/>
              <a:t>續</a:t>
            </a:r>
            <a:r>
              <a:rPr lang="en-US" altLang="zh-TW" sz="2600" dirty="0" smtClean="0"/>
              <a:t>)</a:t>
            </a:r>
            <a:endParaRPr lang="zh-TW" altLang="en-US" sz="2600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765048" y="1910821"/>
            <a:ext cx="1051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>
              <a:spcBef>
                <a:spcPts val="1800"/>
              </a:spcBef>
              <a:buFont typeface="+mj-lt"/>
              <a:buAutoNum type="arabicPeriod" startAt="2"/>
            </a:pPr>
            <a:r>
              <a:rPr lang="zh-TW" altLang="en-US" sz="28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全身急性</a:t>
            </a:r>
            <a:r>
              <a:rPr lang="zh-TW" altLang="en-US" sz="28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效應</a:t>
            </a:r>
            <a:endParaRPr lang="en-US" altLang="zh-TW" sz="2800" b="1" dirty="0" smtClean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838199" y="1113910"/>
            <a:ext cx="2492023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一、軀體</a:t>
            </a:r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效應</a:t>
            </a:r>
          </a:p>
        </p:txBody>
      </p:sp>
      <p:sp>
        <p:nvSpPr>
          <p:cNvPr id="5" name="向右箭號 4"/>
          <p:cNvSpPr/>
          <p:nvPr/>
        </p:nvSpPr>
        <p:spPr>
          <a:xfrm>
            <a:off x="1902374" y="3279228"/>
            <a:ext cx="9157137" cy="630621"/>
          </a:xfrm>
          <a:prstGeom prst="rightArrow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4035972" y="3075683"/>
            <a:ext cx="220718" cy="129136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838200" y="3184635"/>
            <a:ext cx="10641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時間</a:t>
            </a:r>
            <a:endParaRPr lang="en-US" altLang="zh-TW" sz="2800" b="1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劑量</a:t>
            </a:r>
          </a:p>
        </p:txBody>
      </p:sp>
      <p:sp>
        <p:nvSpPr>
          <p:cNvPr id="8" name="矩形 7"/>
          <p:cNvSpPr/>
          <p:nvPr/>
        </p:nvSpPr>
        <p:spPr>
          <a:xfrm>
            <a:off x="7526877" y="3075680"/>
            <a:ext cx="220718" cy="129136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1902374" y="3905382"/>
            <a:ext cx="1975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2800" b="1" dirty="0">
                <a:latin typeface="微軟正黑體" pitchFamily="34" charset="-120"/>
                <a:ea typeface="微軟正黑體" pitchFamily="34" charset="-120"/>
              </a:rPr>
              <a:t>造血症候群</a:t>
            </a:r>
            <a:endParaRPr lang="zh-TW" altLang="en-US" sz="28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4949953" y="3939581"/>
            <a:ext cx="20972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腸胃症候群</a:t>
            </a:r>
          </a:p>
        </p:txBody>
      </p:sp>
      <p:sp>
        <p:nvSpPr>
          <p:cNvPr id="11" name="文字方塊 10"/>
          <p:cNvSpPr txBox="1"/>
          <p:nvPr/>
        </p:nvSpPr>
        <p:spPr>
          <a:xfrm>
            <a:off x="7968314" y="3939581"/>
            <a:ext cx="3030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中樞神經</a:t>
            </a:r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症候群</a:t>
            </a:r>
          </a:p>
        </p:txBody>
      </p:sp>
    </p:spTree>
    <p:extLst>
      <p:ext uri="{BB962C8B-B14F-4D97-AF65-F5344CB8AC3E}">
        <p14:creationId xmlns:p14="http://schemas.microsoft.com/office/powerpoint/2010/main" val="1134219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TW" dirty="0"/>
              <a:t>2-2 </a:t>
            </a:r>
            <a:r>
              <a:rPr lang="zh-TW" altLang="en-US" dirty="0"/>
              <a:t>生物體的基本</a:t>
            </a:r>
            <a:r>
              <a:rPr lang="zh-TW" altLang="en-US" dirty="0" smtClean="0"/>
              <a:t>構造－細胞</a:t>
            </a:r>
            <a:r>
              <a:rPr lang="en-US" altLang="zh-TW" dirty="0"/>
              <a:t>(Cell)</a:t>
            </a:r>
            <a:endParaRPr lang="zh-TW" altLang="en-US" dirty="0"/>
          </a:p>
        </p:txBody>
      </p:sp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963859572"/>
              </p:ext>
            </p:extLst>
          </p:nvPr>
        </p:nvGraphicFramePr>
        <p:xfrm>
          <a:off x="2528711" y="1162402"/>
          <a:ext cx="7055556" cy="5159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8564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sz="quarter" idx="10"/>
          </p:nvPr>
        </p:nvSpPr>
        <p:spPr>
          <a:xfrm>
            <a:off x="1462755" y="187927"/>
            <a:ext cx="9289911" cy="598207"/>
          </a:xfrm>
        </p:spPr>
        <p:txBody>
          <a:bodyPr/>
          <a:lstStyle/>
          <a:p>
            <a:r>
              <a:rPr lang="en-US" altLang="zh-TW" sz="3000" dirty="0" smtClean="0"/>
              <a:t>2-6-1 </a:t>
            </a:r>
            <a:r>
              <a:rPr lang="zh-TW" altLang="en-US" sz="3000" dirty="0"/>
              <a:t>游離輻射造成人體那些健康的</a:t>
            </a:r>
            <a:r>
              <a:rPr lang="zh-TW" altLang="en-US" sz="3000" dirty="0" smtClean="0"/>
              <a:t>效應</a:t>
            </a:r>
            <a:r>
              <a:rPr lang="en-US" altLang="zh-TW" sz="3000" dirty="0" smtClean="0"/>
              <a:t>-</a:t>
            </a:r>
            <a:r>
              <a:rPr lang="zh-TW" altLang="en-US" sz="3000" dirty="0"/>
              <a:t>軀體</a:t>
            </a:r>
            <a:r>
              <a:rPr lang="zh-TW" altLang="en-US" sz="3000" dirty="0" smtClean="0"/>
              <a:t>效應</a:t>
            </a:r>
            <a:r>
              <a:rPr lang="en-US" altLang="zh-TW" sz="2600" dirty="0"/>
              <a:t>(</a:t>
            </a:r>
            <a:r>
              <a:rPr lang="zh-TW" altLang="en-US" sz="2600" dirty="0"/>
              <a:t>續</a:t>
            </a:r>
            <a:r>
              <a:rPr lang="en-US" altLang="zh-TW" sz="2600" dirty="0" smtClean="0"/>
              <a:t>)</a:t>
            </a:r>
            <a:endParaRPr lang="zh-TW" altLang="en-US" sz="2600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1027289" y="1834621"/>
            <a:ext cx="10360378" cy="4596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>
              <a:spcBef>
                <a:spcPts val="1200"/>
              </a:spcBef>
              <a:buFont typeface="+mj-lt"/>
              <a:buAutoNum type="arabicPeriod" startAt="3"/>
            </a:pPr>
            <a:r>
              <a:rPr lang="zh-TW" altLang="en-US" sz="28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大量曝露或長期慢性曝露的遲延效應</a:t>
            </a:r>
            <a:endParaRPr lang="en-US" altLang="zh-TW" sz="2800" b="1" dirty="0" smtClean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2065338" indent="-363538">
              <a:spcBef>
                <a:spcPts val="800"/>
              </a:spcBef>
              <a:buFont typeface="+mj-lt"/>
              <a:buAutoNum type="arabicParenR"/>
            </a:pP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慢性皮膚損傷，類似潰瘍或癌瘤。</a:t>
            </a:r>
          </a:p>
          <a:p>
            <a:pPr marL="2065338" indent="-363538">
              <a:spcBef>
                <a:spcPts val="800"/>
              </a:spcBef>
              <a:buFont typeface="+mj-lt"/>
              <a:buAutoNum type="arabicParenR"/>
            </a:pP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使受照射的器官或組織，產生萎縮症或營養不良症。</a:t>
            </a:r>
          </a:p>
          <a:p>
            <a:pPr marL="2065338" indent="-363538">
              <a:spcBef>
                <a:spcPts val="800"/>
              </a:spcBef>
              <a:buFont typeface="+mj-lt"/>
              <a:buAutoNum type="arabicParenR"/>
            </a:pP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引起眼球白內障。</a:t>
            </a:r>
          </a:p>
          <a:p>
            <a:pPr marL="2065338" indent="-363538">
              <a:spcBef>
                <a:spcPts val="800"/>
              </a:spcBef>
              <a:buFont typeface="+mj-lt"/>
              <a:buAutoNum type="arabicParenR"/>
            </a:pP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骨骼組織受照射而引發骨癌。</a:t>
            </a:r>
          </a:p>
          <a:p>
            <a:pPr marL="2065338" indent="-363538">
              <a:spcBef>
                <a:spcPts val="800"/>
              </a:spcBef>
              <a:buFont typeface="+mj-lt"/>
              <a:buAutoNum type="arabicParenR"/>
            </a:pP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因吸入放射性物質，沉積於肺部而引發肺癌。</a:t>
            </a:r>
          </a:p>
          <a:p>
            <a:pPr marL="2065338" indent="-363538">
              <a:spcBef>
                <a:spcPts val="800"/>
              </a:spcBef>
              <a:buFont typeface="+mj-lt"/>
              <a:buAutoNum type="arabicParenR"/>
            </a:pP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因骨髓受傷而引發再生不良性貧血。</a:t>
            </a:r>
          </a:p>
          <a:p>
            <a:pPr marL="2065338" indent="-363538">
              <a:spcBef>
                <a:spcPts val="800"/>
              </a:spcBef>
              <a:buFont typeface="+mj-lt"/>
              <a:buAutoNum type="arabicParenR"/>
            </a:pP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誘發白血病，即血癌。</a:t>
            </a:r>
          </a:p>
          <a:p>
            <a:pPr marL="2065338" indent="-363538">
              <a:spcBef>
                <a:spcPts val="800"/>
              </a:spcBef>
              <a:buFont typeface="+mj-lt"/>
              <a:buAutoNum type="arabicParenR"/>
            </a:pP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女性會引發乳癌。</a:t>
            </a:r>
          </a:p>
          <a:p>
            <a:pPr marL="2065338" indent="-363538">
              <a:spcBef>
                <a:spcPts val="800"/>
              </a:spcBef>
              <a:buFont typeface="+mj-lt"/>
              <a:buAutoNum type="arabicParenR"/>
            </a:pP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不孕症。</a:t>
            </a:r>
          </a:p>
          <a:p>
            <a:pPr marL="2065338" indent="-363538">
              <a:spcBef>
                <a:spcPts val="800"/>
              </a:spcBef>
              <a:buFont typeface="+mj-lt"/>
              <a:buAutoNum type="arabicParenR"/>
            </a:pP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壽命的縮短。</a:t>
            </a:r>
          </a:p>
        </p:txBody>
      </p:sp>
      <p:sp>
        <p:nvSpPr>
          <p:cNvPr id="2" name="矩形 1"/>
          <p:cNvSpPr/>
          <p:nvPr/>
        </p:nvSpPr>
        <p:spPr>
          <a:xfrm>
            <a:off x="880532" y="1113910"/>
            <a:ext cx="2449690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zh-TW" altLang="en-US" sz="2800" b="1" smtClean="0">
                <a:latin typeface="微軟正黑體" pitchFamily="34" charset="-120"/>
                <a:ea typeface="微軟正黑體" pitchFamily="34" charset="-120"/>
              </a:rPr>
              <a:t>一、軀體</a:t>
            </a:r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效應</a:t>
            </a:r>
          </a:p>
        </p:txBody>
      </p:sp>
    </p:spTree>
    <p:extLst>
      <p:ext uri="{BB962C8B-B14F-4D97-AF65-F5344CB8AC3E}">
        <p14:creationId xmlns:p14="http://schemas.microsoft.com/office/powerpoint/2010/main" val="1430549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sz="quarter" idx="10"/>
          </p:nvPr>
        </p:nvSpPr>
        <p:spPr>
          <a:xfrm>
            <a:off x="1462755" y="187927"/>
            <a:ext cx="9289911" cy="598207"/>
          </a:xfrm>
        </p:spPr>
        <p:txBody>
          <a:bodyPr/>
          <a:lstStyle/>
          <a:p>
            <a:r>
              <a:rPr lang="en-US" altLang="zh-TW" sz="3000" dirty="0" smtClean="0"/>
              <a:t>2-6-2 </a:t>
            </a:r>
            <a:r>
              <a:rPr lang="zh-TW" altLang="en-US" sz="3000" dirty="0"/>
              <a:t>游離輻射造成人體那些健康的</a:t>
            </a:r>
            <a:r>
              <a:rPr lang="zh-TW" altLang="en-US" sz="3000" dirty="0" smtClean="0"/>
              <a:t>效應</a:t>
            </a:r>
            <a:r>
              <a:rPr lang="en-US" altLang="zh-TW" sz="3000" dirty="0" smtClean="0"/>
              <a:t>-</a:t>
            </a:r>
            <a:r>
              <a:rPr lang="zh-TW" altLang="en-US" sz="3000" dirty="0" smtClean="0"/>
              <a:t>遺傳效應</a:t>
            </a:r>
            <a:endParaRPr lang="zh-TW" altLang="en-US" sz="2600" dirty="0"/>
          </a:p>
        </p:txBody>
      </p:sp>
      <p:sp>
        <p:nvSpPr>
          <p:cNvPr id="2" name="矩形 1"/>
          <p:cNvSpPr/>
          <p:nvPr/>
        </p:nvSpPr>
        <p:spPr>
          <a:xfrm>
            <a:off x="1038576" y="1113910"/>
            <a:ext cx="2573867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二、遺傳效應</a:t>
            </a:r>
            <a:endParaRPr lang="zh-TW" altLang="en-US" sz="28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869244" y="1821119"/>
            <a:ext cx="10289824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>
              <a:buFont typeface="+mj-lt"/>
              <a:buAutoNum type="arabicPeriod"/>
            </a:pPr>
            <a:r>
              <a:rPr lang="zh-TW" altLang="en-US" sz="28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基因突變</a:t>
            </a:r>
          </a:p>
          <a:p>
            <a:pPr marL="627063" indent="-355600">
              <a:spcBef>
                <a:spcPts val="1200"/>
              </a:spcBef>
              <a:buFont typeface="+mj-lt"/>
              <a:buAutoNum type="arabicParenR"/>
            </a:pPr>
            <a:r>
              <a:rPr lang="zh-TW" altLang="en-US" sz="2400" b="1" u="sng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單一</a:t>
            </a:r>
            <a:r>
              <a:rPr lang="zh-TW" altLang="en-US" sz="2400" b="1" u="sng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顯性突變</a:t>
            </a: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：這類遺傳突變在第一子代中即會顯現出來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。</a:t>
            </a:r>
            <a:endParaRPr lang="en-US" altLang="zh-TW" sz="2400" b="1" dirty="0" smtClean="0"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  <a:p>
            <a:pPr marL="271463">
              <a:spcBef>
                <a:spcPts val="1200"/>
              </a:spcBef>
            </a:pP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    例如</a:t>
            </a: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多指症、夭矮症、漢氏痙攣症、肌肉萎縮症、視網膜瘤等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。</a:t>
            </a:r>
            <a:endParaRPr lang="en-US" altLang="zh-TW" sz="2400" b="1" dirty="0" smtClean="0"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  <a:p>
            <a:pPr marL="271463">
              <a:spcBef>
                <a:spcPts val="1200"/>
              </a:spcBef>
            </a:pPr>
            <a:r>
              <a:rPr lang="en-US" altLang="zh-TW" sz="24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2)</a:t>
            </a:r>
            <a:r>
              <a:rPr lang="en-US" altLang="zh-TW" sz="24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2400" b="1" u="sng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隱性</a:t>
            </a:r>
            <a:r>
              <a:rPr lang="zh-TW" altLang="en-US" sz="2400" b="1" u="sng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突變</a:t>
            </a: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：只有精子和卵具有相同的突變並結合時，才會顯現出來的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突</a:t>
            </a:r>
            <a:endParaRPr lang="en-US" altLang="zh-TW" sz="2400" b="1" dirty="0" smtClean="0"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  <a:p>
            <a:pPr marL="271463">
              <a:spcBef>
                <a:spcPts val="1200"/>
              </a:spcBef>
            </a:pPr>
            <a:r>
              <a:rPr lang="en-US" altLang="zh-TW" sz="24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24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    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變</a:t>
            </a: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。一般要幾個世代之後才為發現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。</a:t>
            </a:r>
            <a:endParaRPr lang="en-US" altLang="zh-TW" sz="2400" b="1" dirty="0" smtClean="0"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  <a:p>
            <a:pPr marL="271463">
              <a:spcBef>
                <a:spcPts val="1200"/>
              </a:spcBef>
            </a:pP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    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例如</a:t>
            </a:r>
            <a:r>
              <a:rPr lang="en-US" altLang="zh-TW" sz="24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: 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海洋</a:t>
            </a: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性貧血、黏多醣症、先天性代謝異常症等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。</a:t>
            </a:r>
            <a:endParaRPr lang="en-US" altLang="zh-TW" sz="2400" b="1" dirty="0" smtClean="0"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  <a:p>
            <a:pPr marL="271463">
              <a:spcBef>
                <a:spcPts val="1200"/>
              </a:spcBef>
            </a:pPr>
            <a:r>
              <a:rPr lang="en-US" altLang="zh-TW" sz="24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3)</a:t>
            </a:r>
            <a:r>
              <a:rPr lang="en-US" altLang="zh-TW" sz="24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2400" b="1" u="sng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性染色體</a:t>
            </a:r>
            <a:r>
              <a:rPr lang="zh-TW" altLang="en-US" sz="2400" b="1" u="sng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上的隱性突變</a:t>
            </a: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：性染色體</a:t>
            </a:r>
            <a:r>
              <a:rPr lang="en-US" altLang="zh-TW" sz="24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X</a:t>
            </a: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的突變可在第一子代男性中見到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。</a:t>
            </a:r>
            <a:endParaRPr lang="en-US" altLang="zh-TW" sz="2400" b="1" dirty="0" smtClean="0"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  <a:p>
            <a:pPr marL="271463">
              <a:spcBef>
                <a:spcPts val="1200"/>
              </a:spcBef>
            </a:pP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    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例如</a:t>
            </a:r>
            <a:r>
              <a:rPr lang="en-US" altLang="zh-TW" sz="24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: 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血友病</a:t>
            </a: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、色盲、肌肉萎縮症等。</a:t>
            </a:r>
          </a:p>
        </p:txBody>
      </p:sp>
    </p:spTree>
    <p:extLst>
      <p:ext uri="{BB962C8B-B14F-4D97-AF65-F5344CB8AC3E}">
        <p14:creationId xmlns:p14="http://schemas.microsoft.com/office/powerpoint/2010/main" val="2160631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sz="quarter" idx="10"/>
          </p:nvPr>
        </p:nvSpPr>
        <p:spPr>
          <a:xfrm>
            <a:off x="1462755" y="187927"/>
            <a:ext cx="9289911" cy="598207"/>
          </a:xfrm>
        </p:spPr>
        <p:txBody>
          <a:bodyPr/>
          <a:lstStyle/>
          <a:p>
            <a:r>
              <a:rPr lang="en-US" altLang="zh-TW" sz="3000" dirty="0" smtClean="0"/>
              <a:t>2-6-2 </a:t>
            </a:r>
            <a:r>
              <a:rPr lang="zh-TW" altLang="en-US" sz="3000" dirty="0"/>
              <a:t>游離輻射造成人體那些健康的</a:t>
            </a:r>
            <a:r>
              <a:rPr lang="zh-TW" altLang="en-US" sz="3000" dirty="0" smtClean="0"/>
              <a:t>效應</a:t>
            </a:r>
            <a:r>
              <a:rPr lang="en-US" altLang="zh-TW" sz="3000" dirty="0" smtClean="0"/>
              <a:t>-</a:t>
            </a:r>
            <a:r>
              <a:rPr lang="zh-TW" altLang="en-US" sz="3000" dirty="0" smtClean="0"/>
              <a:t>遺傳效應</a:t>
            </a:r>
            <a:r>
              <a:rPr lang="en-US" altLang="zh-TW" sz="2600" dirty="0" smtClean="0"/>
              <a:t>(</a:t>
            </a:r>
            <a:r>
              <a:rPr lang="zh-TW" altLang="en-US" sz="2600" dirty="0" smtClean="0"/>
              <a:t>續</a:t>
            </a:r>
            <a:r>
              <a:rPr lang="en-US" altLang="zh-TW" sz="2600" dirty="0" smtClean="0"/>
              <a:t>)</a:t>
            </a:r>
            <a:endParaRPr lang="zh-TW" altLang="en-US" sz="2600" dirty="0"/>
          </a:p>
        </p:txBody>
      </p:sp>
      <p:sp>
        <p:nvSpPr>
          <p:cNvPr id="2" name="矩形 1"/>
          <p:cNvSpPr/>
          <p:nvPr/>
        </p:nvSpPr>
        <p:spPr>
          <a:xfrm>
            <a:off x="982133" y="1124429"/>
            <a:ext cx="3623734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二、</a:t>
            </a: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遺傳</a:t>
            </a:r>
            <a:r>
              <a:rPr lang="zh-TW" altLang="en-US" sz="2800" b="1" smtClean="0">
                <a:latin typeface="微軟正黑體" pitchFamily="34" charset="-120"/>
                <a:ea typeface="微軟正黑體" pitchFamily="34" charset="-120"/>
              </a:rPr>
              <a:t>效應</a:t>
            </a:r>
            <a:r>
              <a:rPr lang="en-US" altLang="zh-TW" sz="2800" b="1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續</a:t>
            </a:r>
            <a:r>
              <a:rPr lang="en-US" altLang="zh-TW" sz="2800" b="1" dirty="0" smtClean="0"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sz="28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835378" y="1821119"/>
            <a:ext cx="10182578" cy="4603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>
              <a:buFont typeface="+mj-lt"/>
              <a:buAutoNum type="arabicPeriod" startAt="2"/>
            </a:pPr>
            <a:r>
              <a:rPr lang="zh-TW" altLang="en-US" sz="24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染色體變異</a:t>
            </a:r>
          </a:p>
          <a:p>
            <a:pPr marL="627063" indent="-355600" algn="just">
              <a:lnSpc>
                <a:spcPts val="4100"/>
              </a:lnSpc>
              <a:spcBef>
                <a:spcPts val="1800"/>
              </a:spcBef>
              <a:buFont typeface="+mj-lt"/>
              <a:buAutoNum type="arabicParenR"/>
            </a:pPr>
            <a:r>
              <a:rPr lang="zh-TW" altLang="en-US" sz="2400" b="1" u="sng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染色體數目異常</a:t>
            </a:r>
            <a:r>
              <a:rPr lang="zh-TW" altLang="en-US" sz="22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：</a:t>
            </a:r>
            <a:r>
              <a:rPr lang="zh-TW" altLang="en-US" sz="2200" b="1" u="sng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如</a:t>
            </a:r>
            <a:r>
              <a:rPr lang="zh-TW" altLang="en-US" sz="2200" b="1" u="sng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人類的第</a:t>
            </a:r>
            <a:r>
              <a:rPr lang="en-US" altLang="zh-TW" sz="2200" b="1" u="sng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21</a:t>
            </a:r>
            <a:r>
              <a:rPr lang="zh-TW" altLang="en-US" sz="2200" b="1" u="sng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號染色體多出一個，則會造成唐氏症，有痴呆症狀， </a:t>
            </a:r>
            <a:r>
              <a:rPr lang="zh-TW" altLang="en-US" sz="2200" b="1" u="sng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亦即細胞內共有</a:t>
            </a:r>
            <a:r>
              <a:rPr lang="en-US" altLang="zh-TW" sz="2200" b="1" u="sng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47</a:t>
            </a:r>
            <a:r>
              <a:rPr lang="zh-TW" altLang="en-US" sz="2200" b="1" u="sng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個染色體</a:t>
            </a:r>
            <a:r>
              <a:rPr lang="zh-TW" altLang="en-US" sz="2200" b="1" u="sng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， </a:t>
            </a:r>
            <a:r>
              <a:rPr lang="zh-TW" altLang="en-US" sz="2200" b="1" u="sng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目前研究統計，約</a:t>
            </a:r>
            <a:r>
              <a:rPr lang="en-US" altLang="zh-TW" sz="2200" b="1" u="sng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800</a:t>
            </a:r>
            <a:r>
              <a:rPr lang="zh-TW" altLang="en-US" sz="2200" b="1" u="sng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名新生兒中會有一名堂寶寶</a:t>
            </a:r>
            <a:r>
              <a:rPr lang="zh-TW" altLang="en-US" sz="22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。</a:t>
            </a:r>
            <a:r>
              <a:rPr lang="zh-TW" altLang="en-US" sz="22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如多</a:t>
            </a:r>
            <a:r>
              <a:rPr lang="zh-TW" altLang="en-US" sz="22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出一個</a:t>
            </a:r>
            <a:r>
              <a:rPr lang="en-US" altLang="zh-TW" sz="2200" b="1" u="sng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13</a:t>
            </a:r>
            <a:r>
              <a:rPr lang="zh-TW" altLang="en-US" sz="2200" b="1" u="sng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號染色體</a:t>
            </a:r>
            <a:r>
              <a:rPr lang="en-US" altLang="zh-TW" sz="2200" b="1" u="sng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(</a:t>
            </a:r>
            <a:r>
              <a:rPr lang="en-US" altLang="zh-TW" sz="2200" b="1" u="sng" dirty="0" err="1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Patau</a:t>
            </a:r>
            <a:r>
              <a:rPr lang="en-US" altLang="zh-TW" sz="2200" b="1" u="sng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2200" b="1" u="sng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或</a:t>
            </a:r>
            <a:r>
              <a:rPr lang="en-US" altLang="zh-TW" sz="2200" b="1" u="sng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18</a:t>
            </a:r>
            <a:r>
              <a:rPr lang="zh-TW" altLang="en-US" sz="2200" b="1" u="sng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號染色體</a:t>
            </a:r>
            <a:r>
              <a:rPr lang="en-US" altLang="zh-TW" sz="2200" b="1" u="sng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2200" b="1" u="sng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愛</a:t>
            </a:r>
            <a:r>
              <a:rPr lang="zh-TW" altLang="en-US" sz="2200" b="1" u="sng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德華茲</a:t>
            </a:r>
            <a:r>
              <a:rPr lang="zh-TW" altLang="en-US" sz="2200" b="1" u="sng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症</a:t>
            </a:r>
            <a:r>
              <a:rPr lang="en-US" altLang="zh-TW" sz="2200" b="1" u="sng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)( Edwards syndrome)</a:t>
            </a:r>
            <a:r>
              <a:rPr lang="zh-TW" altLang="en-US" sz="22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，則有嚴重的畸型</a:t>
            </a:r>
            <a:r>
              <a:rPr lang="zh-TW" altLang="en-US" sz="22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和智障。</a:t>
            </a:r>
            <a:r>
              <a:rPr lang="zh-TW" altLang="en-US" sz="22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寶寶平均壽命</a:t>
            </a:r>
            <a:r>
              <a:rPr lang="en-US" altLang="zh-TW" sz="22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4-6</a:t>
            </a:r>
            <a:r>
              <a:rPr lang="zh-TW" altLang="en-US" sz="22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月。</a:t>
            </a:r>
            <a:endParaRPr lang="zh-TW" altLang="en-US" sz="2200" b="1" dirty="0"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  <a:p>
            <a:pPr marL="627063" indent="-355600" algn="just">
              <a:lnSpc>
                <a:spcPts val="4100"/>
              </a:lnSpc>
              <a:spcBef>
                <a:spcPts val="1800"/>
              </a:spcBef>
              <a:buFont typeface="+mj-lt"/>
              <a:buAutoNum type="arabicParenR"/>
            </a:pPr>
            <a:r>
              <a:rPr lang="zh-TW" altLang="en-US" sz="2400" b="1" u="sng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染色體斷裂</a:t>
            </a:r>
            <a:r>
              <a:rPr lang="zh-TW" altLang="en-US" sz="22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：游離</a:t>
            </a:r>
            <a:r>
              <a:rPr lang="zh-TW" altLang="en-US" sz="22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輻射將染色體打斷則會造成染色體構造上的變化，包括缺失、重復</a:t>
            </a:r>
            <a:r>
              <a:rPr lang="zh-TW" altLang="en-US" sz="22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、倒轉</a:t>
            </a:r>
            <a:r>
              <a:rPr lang="zh-TW" altLang="en-US" sz="22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及易位。如貓啼症是</a:t>
            </a:r>
            <a:r>
              <a:rPr lang="en-US" altLang="zh-TW" sz="22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5</a:t>
            </a:r>
            <a:r>
              <a:rPr lang="zh-TW" altLang="en-US" sz="22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號染色體短臂脫失造成的。慢性骨髓</a:t>
            </a:r>
            <a:r>
              <a:rPr lang="zh-TW" altLang="en-US" sz="22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白血病 </a:t>
            </a:r>
            <a:r>
              <a:rPr lang="en-US" altLang="zh-TW" sz="22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22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費城染色體</a:t>
            </a:r>
            <a:r>
              <a:rPr lang="en-US" altLang="zh-TW" sz="22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22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是由兩個染色體互相交換其中的片段造成的。</a:t>
            </a:r>
          </a:p>
        </p:txBody>
      </p:sp>
    </p:spTree>
    <p:extLst>
      <p:ext uri="{BB962C8B-B14F-4D97-AF65-F5344CB8AC3E}">
        <p14:creationId xmlns:p14="http://schemas.microsoft.com/office/powerpoint/2010/main" val="830060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sz="quarter" idx="10"/>
          </p:nvPr>
        </p:nvSpPr>
        <p:spPr>
          <a:xfrm>
            <a:off x="1462755" y="187927"/>
            <a:ext cx="9289911" cy="598207"/>
          </a:xfrm>
        </p:spPr>
        <p:txBody>
          <a:bodyPr/>
          <a:lstStyle/>
          <a:p>
            <a:r>
              <a:rPr lang="en-US" altLang="zh-TW" sz="3200" dirty="0" smtClean="0"/>
              <a:t>2-6-3</a:t>
            </a:r>
            <a:r>
              <a:rPr lang="zh-TW" altLang="en-US" sz="3200" dirty="0" smtClean="0"/>
              <a:t> 機率效應</a:t>
            </a:r>
            <a:r>
              <a:rPr lang="zh-TW" altLang="en-US" sz="3200" dirty="0"/>
              <a:t>與確定性效應</a:t>
            </a:r>
            <a:r>
              <a:rPr lang="en-US" altLang="zh-TW" sz="3200" dirty="0"/>
              <a:t>(</a:t>
            </a:r>
            <a:r>
              <a:rPr lang="zh-TW" altLang="en-US" sz="3200" dirty="0"/>
              <a:t>非機率效應</a:t>
            </a:r>
            <a:r>
              <a:rPr lang="en-US" altLang="zh-TW" sz="3200" dirty="0" smtClean="0"/>
              <a:t>)</a:t>
            </a:r>
            <a:endParaRPr lang="zh-TW" altLang="en-US" sz="26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1016000" y="1241777"/>
            <a:ext cx="10080978" cy="4349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ts val="3700"/>
              </a:lnSpc>
              <a:buFont typeface="Wingdings" panose="05000000000000000000" pitchFamily="2" charset="2"/>
              <a:buChar char="n"/>
            </a:pPr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游離輻射造成的生物效應，依其嚴重性及可能性與輻射劑量的關係又可分為</a:t>
            </a:r>
            <a:r>
              <a:rPr lang="zh-TW" altLang="en-US" sz="2800" b="1" u="sng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機率</a:t>
            </a:r>
            <a:r>
              <a:rPr lang="zh-TW" altLang="en-US" sz="2800" b="1" u="sng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效應</a:t>
            </a:r>
            <a:r>
              <a:rPr lang="zh-TW" altLang="en-US" sz="2800" b="1" u="sng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與</a:t>
            </a:r>
            <a:r>
              <a:rPr lang="zh-TW" altLang="en-US" sz="2800" b="1" u="sng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確定</a:t>
            </a:r>
            <a:r>
              <a:rPr lang="zh-TW" altLang="en-US" sz="2800" b="1" u="sng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性</a:t>
            </a:r>
            <a:r>
              <a:rPr lang="zh-TW" altLang="en-US" sz="2800" b="1" u="sng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效應</a:t>
            </a:r>
            <a:r>
              <a:rPr lang="en-US" altLang="zh-TW" sz="2800" b="1" u="sng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800" b="1" u="sng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或稱非</a:t>
            </a:r>
            <a:r>
              <a:rPr lang="zh-TW" altLang="en-US" sz="2800" b="1" u="sng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機率</a:t>
            </a:r>
            <a:r>
              <a:rPr lang="zh-TW" altLang="en-US" sz="2800" b="1" u="sng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效應</a:t>
            </a:r>
            <a:r>
              <a:rPr lang="en-US" altLang="zh-TW" sz="2800" b="1" u="sng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2800" b="1" u="sng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2800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719138" indent="-363538">
              <a:lnSpc>
                <a:spcPts val="3700"/>
              </a:lnSpc>
              <a:spcBef>
                <a:spcPts val="1200"/>
              </a:spcBef>
              <a:buFont typeface="Wingdings" panose="05000000000000000000" pitchFamily="2" charset="2"/>
              <a:buChar char="p"/>
            </a:pPr>
            <a:r>
              <a:rPr lang="zh-TW" altLang="en-US" sz="2800" b="1" u="sng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機率效應</a:t>
            </a:r>
            <a:r>
              <a:rPr lang="en-US" altLang="zh-TW" sz="2800" b="1" u="sng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(stochastic effect) </a:t>
            </a:r>
            <a:r>
              <a:rPr lang="zh-TW" altLang="en-US" sz="28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：</a:t>
            </a:r>
            <a:endParaRPr lang="en-US" altLang="zh-TW" sz="2800" b="1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  <a:p>
            <a:pPr lvl="0">
              <a:lnSpc>
                <a:spcPts val="3700"/>
              </a:lnSpc>
            </a:pPr>
            <a:r>
              <a:rPr lang="zh-TW" altLang="en-US" sz="2400" b="1" dirty="0" smtClean="0"/>
              <a:t>        </a:t>
            </a:r>
            <a:r>
              <a:rPr lang="en-US" altLang="zh-TW" sz="2400" b="1" dirty="0" smtClean="0">
                <a:latin typeface="微軟正黑體" pitchFamily="34" charset="-120"/>
                <a:ea typeface="微軟正黑體" pitchFamily="34" charset="-120"/>
              </a:rPr>
              <a:t>(1)</a:t>
            </a:r>
            <a:r>
              <a:rPr lang="zh-TW" altLang="zh-TW" sz="2400" b="1" dirty="0" smtClean="0">
                <a:latin typeface="微軟正黑體" pitchFamily="34" charset="-120"/>
                <a:ea typeface="微軟正黑體" pitchFamily="34" charset="-120"/>
              </a:rPr>
              <a:t>指</a:t>
            </a:r>
            <a:r>
              <a:rPr lang="zh-TW" altLang="zh-TW" sz="2400" b="1" dirty="0">
                <a:latin typeface="微軟正黑體" pitchFamily="34" charset="-120"/>
                <a:ea typeface="微軟正黑體" pitchFamily="34" charset="-120"/>
              </a:rPr>
              <a:t>效應發生的機率</a:t>
            </a:r>
            <a:r>
              <a:rPr lang="zh-TW" altLang="zh-TW" sz="2400" b="1" dirty="0" smtClean="0">
                <a:latin typeface="微軟正黑體" pitchFamily="34" charset="-120"/>
                <a:ea typeface="微軟正黑體" pitchFamily="34" charset="-120"/>
              </a:rPr>
              <a:t>而非嚴重性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2400" b="1" dirty="0" smtClean="0">
              <a:latin typeface="微軟正黑體" pitchFamily="34" charset="-120"/>
              <a:ea typeface="微軟正黑體" pitchFamily="34" charset="-120"/>
            </a:endParaRPr>
          </a:p>
          <a:p>
            <a:pPr lvl="0">
              <a:lnSpc>
                <a:spcPts val="3700"/>
              </a:lnSpc>
            </a:pP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        </a:t>
            </a:r>
            <a:r>
              <a:rPr lang="en-US" altLang="zh-TW" sz="2400" b="1" dirty="0" smtClean="0">
                <a:latin typeface="微軟正黑體" pitchFamily="34" charset="-120"/>
                <a:ea typeface="微軟正黑體" pitchFamily="34" charset="-120"/>
              </a:rPr>
              <a:t>(2)</a:t>
            </a:r>
            <a:r>
              <a:rPr lang="zh-TW" altLang="zh-TW" sz="2400" b="1" dirty="0" smtClean="0">
                <a:latin typeface="微軟正黑體" pitchFamily="34" charset="-120"/>
                <a:ea typeface="微軟正黑體" pitchFamily="34" charset="-120"/>
              </a:rPr>
              <a:t>是</a:t>
            </a:r>
            <a:r>
              <a:rPr lang="zh-TW" altLang="zh-TW" sz="2400" b="1" dirty="0">
                <a:latin typeface="微軟正黑體" pitchFamily="34" charset="-120"/>
                <a:ea typeface="微軟正黑體" pitchFamily="34" charset="-120"/>
              </a:rPr>
              <a:t>劑量的</a:t>
            </a:r>
            <a:r>
              <a:rPr lang="zh-TW" altLang="zh-TW" sz="2400" b="1" dirty="0" smtClean="0">
                <a:latin typeface="微軟正黑體" pitchFamily="34" charset="-120"/>
                <a:ea typeface="微軟正黑體" pitchFamily="34" charset="-120"/>
              </a:rPr>
              <a:t>函數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2400" b="1" dirty="0" smtClean="0">
              <a:latin typeface="微軟正黑體" pitchFamily="34" charset="-120"/>
              <a:ea typeface="微軟正黑體" pitchFamily="34" charset="-120"/>
            </a:endParaRPr>
          </a:p>
          <a:p>
            <a:pPr lvl="0">
              <a:lnSpc>
                <a:spcPts val="3700"/>
              </a:lnSpc>
            </a:pP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        </a:t>
            </a:r>
            <a:r>
              <a:rPr lang="en-US" altLang="zh-TW" sz="2400" b="1" dirty="0" smtClean="0">
                <a:latin typeface="微軟正黑體" pitchFamily="34" charset="-120"/>
                <a:ea typeface="微軟正黑體" pitchFamily="34" charset="-120"/>
              </a:rPr>
              <a:t>(3)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沒有</a:t>
            </a: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低限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劑量</a:t>
            </a:r>
            <a:r>
              <a:rPr lang="en-US" altLang="zh-TW" sz="2400" b="1" dirty="0" smtClean="0">
                <a:latin typeface="微軟正黑體" pitchFamily="34" charset="-120"/>
                <a:ea typeface="微軟正黑體" pitchFamily="34" charset="-120"/>
              </a:rPr>
              <a:t>(threshold  </a:t>
            </a:r>
            <a:r>
              <a:rPr lang="en-US" altLang="zh-TW" sz="2400" b="1" dirty="0">
                <a:latin typeface="微軟正黑體" pitchFamily="34" charset="-120"/>
                <a:ea typeface="微軟正黑體" pitchFamily="34" charset="-120"/>
              </a:rPr>
              <a:t>dose)</a:t>
            </a:r>
            <a:r>
              <a:rPr lang="zh-TW" altLang="zh-TW" sz="2400" b="1" dirty="0">
                <a:latin typeface="微軟正黑體" pitchFamily="34" charset="-120"/>
                <a:ea typeface="微軟正黑體" pitchFamily="34" charset="-120"/>
              </a:rPr>
              <a:t>存在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2400" b="1" dirty="0" smtClean="0">
              <a:latin typeface="微軟正黑體" pitchFamily="34" charset="-120"/>
              <a:ea typeface="微軟正黑體" pitchFamily="34" charset="-120"/>
            </a:endParaRPr>
          </a:p>
          <a:p>
            <a:pPr lvl="0">
              <a:lnSpc>
                <a:spcPts val="3700"/>
              </a:lnSpc>
            </a:pP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        </a:t>
            </a:r>
            <a:r>
              <a:rPr lang="zh-TW" altLang="zh-TW" sz="24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輻射</a:t>
            </a:r>
            <a:r>
              <a:rPr lang="zh-TW" altLang="zh-TW" sz="24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劑量僅會增加發生的機率，亦即發生的</a:t>
            </a:r>
            <a:r>
              <a:rPr lang="zh-TW" altLang="zh-TW" sz="24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機率</a:t>
            </a:r>
            <a:r>
              <a:rPr lang="zh-TW" altLang="zh-TW" sz="24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與輻射劑量</a:t>
            </a:r>
            <a:r>
              <a:rPr lang="zh-TW" altLang="zh-TW" sz="24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成正比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。</a:t>
            </a:r>
            <a:endParaRPr lang="en-US" altLang="zh-TW" sz="2400" b="1" dirty="0" smtClean="0"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  <a:p>
            <a:pPr lvl="0">
              <a:lnSpc>
                <a:spcPts val="3700"/>
              </a:lnSpc>
            </a:pPr>
            <a:r>
              <a:rPr lang="en-US" altLang="zh-TW" sz="24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24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        </a:t>
            </a:r>
            <a:r>
              <a:rPr lang="zh-TW" altLang="en-US" sz="2400" b="1" u="sng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例如</a:t>
            </a:r>
            <a:r>
              <a:rPr lang="zh-TW" altLang="en-US" sz="2400" b="1" u="sng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：癌症</a:t>
            </a:r>
            <a:r>
              <a:rPr lang="zh-TW" altLang="en-US" sz="2400" b="1" u="sng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、</a:t>
            </a:r>
            <a:r>
              <a:rPr lang="zh-TW" altLang="zh-TW" sz="2400" b="1" u="sng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遺傳</a:t>
            </a:r>
            <a:r>
              <a:rPr lang="zh-TW" altLang="zh-TW" sz="2400" b="1" u="sng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基因</a:t>
            </a:r>
            <a:r>
              <a:rPr lang="zh-TW" altLang="zh-TW" sz="2400" b="1" u="sng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突變</a:t>
            </a:r>
            <a:r>
              <a:rPr lang="en-US" altLang="zh-TW" sz="2400" b="1" u="sng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zh-TW" sz="2400" b="1" u="sng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或</a:t>
            </a:r>
            <a:r>
              <a:rPr lang="en-US" altLang="zh-TW" sz="2400" b="1" u="sng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zh-TW" sz="2400" b="1" u="sng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染色體變異所</a:t>
            </a:r>
            <a:r>
              <a:rPr lang="zh-TW" altLang="zh-TW" sz="2400" b="1" u="sng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發生的各種疾病</a:t>
            </a:r>
            <a:r>
              <a:rPr lang="zh-TW" altLang="en-US" sz="24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。</a:t>
            </a:r>
            <a:endParaRPr lang="en-US" altLang="zh-TW" sz="2400" b="1" dirty="0" smtClean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  <a:p>
            <a:pPr lvl="0"/>
            <a:endParaRPr lang="en-US" altLang="zh-TW" sz="2000" b="1" dirty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444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sz="quarter" idx="10"/>
          </p:nvPr>
        </p:nvSpPr>
        <p:spPr>
          <a:xfrm>
            <a:off x="1462755" y="187927"/>
            <a:ext cx="9289911" cy="598207"/>
          </a:xfrm>
        </p:spPr>
        <p:txBody>
          <a:bodyPr/>
          <a:lstStyle/>
          <a:p>
            <a:r>
              <a:rPr lang="en-US" altLang="zh-TW" sz="3000" dirty="0" smtClean="0"/>
              <a:t>2-6-3 </a:t>
            </a:r>
            <a:r>
              <a:rPr lang="zh-TW" altLang="en-US" sz="3200" dirty="0" smtClean="0"/>
              <a:t>確定</a:t>
            </a:r>
            <a:r>
              <a:rPr lang="zh-TW" altLang="en-US" sz="3200" dirty="0"/>
              <a:t>性效應</a:t>
            </a:r>
            <a:r>
              <a:rPr lang="en-US" altLang="zh-TW" sz="3200" dirty="0"/>
              <a:t>(</a:t>
            </a:r>
            <a:r>
              <a:rPr lang="zh-TW" altLang="en-US" sz="3200" dirty="0"/>
              <a:t>非機率效應</a:t>
            </a:r>
            <a:r>
              <a:rPr lang="en-US" altLang="zh-TW" sz="3200" dirty="0"/>
              <a:t>)</a:t>
            </a:r>
            <a:r>
              <a:rPr lang="zh-TW" altLang="en-US" sz="3200" dirty="0"/>
              <a:t>與機率效應</a:t>
            </a:r>
            <a:r>
              <a:rPr lang="zh-TW" altLang="en-US" sz="3000" dirty="0" smtClean="0"/>
              <a:t>效應</a:t>
            </a:r>
            <a:endParaRPr lang="zh-TW" altLang="en-US" sz="26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914400" y="1072445"/>
            <a:ext cx="10182578" cy="5068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ts val="3700"/>
              </a:lnSpc>
              <a:buFont typeface="Wingdings" panose="05000000000000000000" pitchFamily="2" charset="2"/>
              <a:buChar char="n"/>
            </a:pPr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游離輻射造成的生物效應，依其嚴重性及可能性與輻射劑量的關係又可分為機率</a:t>
            </a: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效應</a:t>
            </a:r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與</a:t>
            </a: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確定</a:t>
            </a:r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性</a:t>
            </a: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效應</a:t>
            </a:r>
            <a:r>
              <a:rPr lang="en-US" altLang="zh-TW" sz="2800" b="1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或稱非</a:t>
            </a:r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機率</a:t>
            </a: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效應</a:t>
            </a:r>
            <a:r>
              <a:rPr lang="en-US" altLang="zh-TW" sz="2800" b="1" dirty="0" smtClean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 。</a:t>
            </a:r>
            <a:endParaRPr lang="en-US" altLang="zh-TW" sz="2800" b="1" dirty="0" smtClean="0">
              <a:latin typeface="微軟正黑體" pitchFamily="34" charset="-120"/>
              <a:ea typeface="微軟正黑體" pitchFamily="34" charset="-120"/>
            </a:endParaRPr>
          </a:p>
          <a:p>
            <a:pPr lvl="0"/>
            <a:endParaRPr lang="en-US" altLang="zh-TW" sz="2000" b="1" dirty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  <a:p>
            <a:pPr marL="719138" indent="-363538">
              <a:lnSpc>
                <a:spcPts val="3100"/>
              </a:lnSpc>
              <a:spcBef>
                <a:spcPts val="1200"/>
              </a:spcBef>
              <a:buFont typeface="Wingdings" panose="05000000000000000000" pitchFamily="2" charset="2"/>
              <a:buChar char="p"/>
            </a:pPr>
            <a:r>
              <a:rPr lang="zh-TW" altLang="en-US" sz="28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確定性效應</a:t>
            </a:r>
            <a:r>
              <a:rPr lang="en-US" altLang="zh-TW" sz="2800" b="1" dirty="0">
                <a:solidFill>
                  <a:srgbClr val="C00000"/>
                </a:solidFill>
              </a:rPr>
              <a:t>(determinate effect</a:t>
            </a:r>
            <a:r>
              <a:rPr lang="en-US" altLang="zh-TW" sz="2800" b="1" dirty="0" smtClean="0">
                <a:solidFill>
                  <a:srgbClr val="C00000"/>
                </a:solidFill>
              </a:rPr>
              <a:t>)</a:t>
            </a:r>
            <a:r>
              <a:rPr lang="zh-TW" altLang="zh-TW" sz="2800" b="1" dirty="0" smtClean="0">
                <a:solidFill>
                  <a:srgbClr val="C00000"/>
                </a:solidFill>
              </a:rPr>
              <a:t> </a:t>
            </a:r>
            <a:r>
              <a:rPr lang="zh-TW" altLang="en-US" sz="28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或稱非</a:t>
            </a:r>
            <a:r>
              <a:rPr lang="zh-TW" altLang="en-US" sz="28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機率</a:t>
            </a:r>
            <a:r>
              <a:rPr lang="zh-TW" altLang="en-US" sz="28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效應</a:t>
            </a:r>
            <a:r>
              <a:rPr lang="en-US" altLang="zh-TW" sz="28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(</a:t>
            </a:r>
            <a:r>
              <a:rPr lang="en-US" altLang="zh-TW" sz="2800" b="1" dirty="0" smtClean="0">
                <a:solidFill>
                  <a:srgbClr val="C00000"/>
                </a:solidFill>
              </a:rPr>
              <a:t>non-stochastic </a:t>
            </a:r>
            <a:r>
              <a:rPr lang="en-US" altLang="zh-TW" sz="2800" b="1" dirty="0">
                <a:solidFill>
                  <a:srgbClr val="C00000"/>
                </a:solidFill>
              </a:rPr>
              <a:t>effect) </a:t>
            </a:r>
            <a:r>
              <a:rPr lang="zh-TW" altLang="en-US" sz="28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：</a:t>
            </a:r>
            <a:endParaRPr lang="en-US" altLang="zh-TW" sz="2800" b="1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  <a:p>
            <a:pPr lvl="0">
              <a:lnSpc>
                <a:spcPts val="3600"/>
              </a:lnSpc>
            </a:pPr>
            <a:r>
              <a:rPr lang="zh-TW" altLang="en-US" sz="2400" dirty="0" smtClean="0"/>
              <a:t>         </a:t>
            </a:r>
            <a:r>
              <a:rPr lang="en-US" altLang="zh-TW" sz="2400" b="1" dirty="0" smtClean="0">
                <a:latin typeface="微軟正黑體" pitchFamily="34" charset="-120"/>
                <a:ea typeface="微軟正黑體" pitchFamily="34" charset="-120"/>
              </a:rPr>
              <a:t>(1)</a:t>
            </a:r>
            <a:r>
              <a:rPr lang="zh-TW" altLang="zh-TW" sz="2400" b="1" dirty="0" smtClean="0">
                <a:latin typeface="微軟正黑體" pitchFamily="34" charset="-120"/>
                <a:ea typeface="微軟正黑體" pitchFamily="34" charset="-120"/>
              </a:rPr>
              <a:t>指</a:t>
            </a:r>
            <a:r>
              <a:rPr lang="zh-TW" altLang="zh-TW" sz="2400" b="1" dirty="0">
                <a:latin typeface="微軟正黑體" pitchFamily="34" charset="-120"/>
                <a:ea typeface="微軟正黑體" pitchFamily="34" charset="-120"/>
              </a:rPr>
              <a:t>效應發生的嚴重性，而非機率</a:t>
            </a:r>
            <a:r>
              <a:rPr lang="zh-TW" altLang="zh-TW" sz="2400" b="1" dirty="0" smtClean="0">
                <a:latin typeface="微軟正黑體" pitchFamily="34" charset="-120"/>
                <a:ea typeface="微軟正黑體" pitchFamily="34" charset="-120"/>
              </a:rPr>
              <a:t>性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2400" b="1" dirty="0" smtClean="0">
              <a:latin typeface="微軟正黑體" pitchFamily="34" charset="-120"/>
              <a:ea typeface="微軟正黑體" pitchFamily="34" charset="-120"/>
            </a:endParaRPr>
          </a:p>
          <a:p>
            <a:pPr lvl="0">
              <a:lnSpc>
                <a:spcPts val="3600"/>
              </a:lnSpc>
            </a:pP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         </a:t>
            </a:r>
            <a:r>
              <a:rPr lang="en-US" altLang="zh-TW" sz="2400" b="1" dirty="0" smtClean="0">
                <a:latin typeface="微軟正黑體" pitchFamily="34" charset="-120"/>
                <a:ea typeface="微軟正黑體" pitchFamily="34" charset="-120"/>
              </a:rPr>
              <a:t>(2)</a:t>
            </a:r>
            <a:r>
              <a:rPr lang="zh-TW" altLang="zh-TW" sz="2400" b="1" u="sng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有</a:t>
            </a:r>
            <a:r>
              <a:rPr lang="zh-TW" altLang="zh-TW" sz="2400" b="1" u="sng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低限劑量</a:t>
            </a:r>
            <a:r>
              <a:rPr lang="zh-TW" altLang="zh-TW" sz="2400" b="1" u="sng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存在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r>
              <a:rPr lang="en-US" altLang="zh-TW" sz="2400" b="1" dirty="0" smtClean="0">
                <a:latin typeface="微軟正黑體" pitchFamily="34" charset="-120"/>
                <a:ea typeface="微軟正黑體" pitchFamily="34" charset="-120"/>
              </a:rPr>
              <a:t> </a:t>
            </a:r>
          </a:p>
          <a:p>
            <a:pPr lvl="0">
              <a:lnSpc>
                <a:spcPts val="3600"/>
              </a:lnSpc>
            </a:pP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         </a:t>
            </a:r>
            <a:r>
              <a:rPr lang="en-US" altLang="zh-TW" sz="2400" b="1" dirty="0" smtClean="0">
                <a:latin typeface="微軟正黑體" pitchFamily="34" charset="-120"/>
                <a:ea typeface="微軟正黑體" pitchFamily="34" charset="-120"/>
              </a:rPr>
              <a:t>(3)</a:t>
            </a:r>
            <a:r>
              <a:rPr lang="zh-TW" altLang="zh-TW" sz="2400" b="1" u="sng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嚴重</a:t>
            </a:r>
            <a:r>
              <a:rPr lang="zh-TW" altLang="zh-TW" sz="2400" b="1" u="sng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程度與輻射</a:t>
            </a:r>
            <a:r>
              <a:rPr lang="zh-TW" altLang="zh-TW" sz="2400" b="1" u="sng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劑量大小</a:t>
            </a:r>
            <a:r>
              <a:rPr lang="zh-TW" altLang="zh-TW" sz="2400" b="1" u="sng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呈</a:t>
            </a:r>
            <a:r>
              <a:rPr lang="zh-TW" altLang="zh-TW" sz="2400" b="1" u="sng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正比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2400" b="1" dirty="0" smtClean="0">
              <a:latin typeface="微軟正黑體" pitchFamily="34" charset="-120"/>
              <a:ea typeface="微軟正黑體" pitchFamily="34" charset="-120"/>
            </a:endParaRPr>
          </a:p>
          <a:p>
            <a:pPr lvl="0">
              <a:lnSpc>
                <a:spcPts val="3600"/>
              </a:lnSpc>
            </a:pP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         </a:t>
            </a:r>
            <a:r>
              <a:rPr lang="zh-TW" altLang="zh-TW" sz="24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輻射</a:t>
            </a:r>
            <a:r>
              <a:rPr lang="zh-TW" altLang="zh-TW" sz="24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劑量須達到一定的</a:t>
            </a:r>
            <a:r>
              <a:rPr lang="zh-TW" altLang="zh-TW" sz="24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程度</a:t>
            </a:r>
            <a:r>
              <a:rPr lang="zh-TW" altLang="zh-TW" sz="24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才會有效應，且傷害的嚴重性與劑量</a:t>
            </a:r>
            <a:r>
              <a:rPr lang="zh-TW" altLang="zh-TW" sz="24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成正</a:t>
            </a:r>
            <a:endParaRPr lang="en-US" altLang="zh-TW" sz="2400" b="1" dirty="0" smtClean="0"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  <a:p>
            <a:pPr lvl="0">
              <a:lnSpc>
                <a:spcPts val="3600"/>
              </a:lnSpc>
            </a:pP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         </a:t>
            </a:r>
            <a:r>
              <a:rPr lang="zh-TW" altLang="zh-TW" sz="24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比。</a:t>
            </a:r>
            <a:r>
              <a:rPr lang="zh-TW" altLang="en-US" sz="24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例如</a:t>
            </a:r>
            <a:r>
              <a:rPr lang="zh-TW" altLang="en-US" sz="24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：</a:t>
            </a:r>
            <a:r>
              <a:rPr lang="zh-TW" altLang="zh-TW" sz="2400" b="1" u="sng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皮膚</a:t>
            </a:r>
            <a:r>
              <a:rPr lang="zh-TW" altLang="zh-TW" sz="2400" b="1" u="sng" dirty="0">
                <a:solidFill>
                  <a:srgbClr val="0070C0"/>
                </a:solidFill>
              </a:rPr>
              <a:t>發生</a:t>
            </a:r>
            <a:r>
              <a:rPr lang="zh-TW" altLang="zh-TW" sz="2400" b="1" u="sng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紅斑、</a:t>
            </a:r>
            <a:r>
              <a:rPr lang="en-US" altLang="zh-TW" sz="2400" b="1" u="sng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 </a:t>
            </a:r>
            <a:r>
              <a:rPr lang="zh-TW" altLang="zh-TW" sz="2400" b="1" u="sng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脫皮</a:t>
            </a:r>
            <a:r>
              <a:rPr lang="zh-TW" altLang="en-US" sz="2400" b="1" u="sng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、白內障</a:t>
            </a:r>
            <a:r>
              <a:rPr lang="zh-TW" altLang="en-US" sz="2400" b="1" u="sng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、</a:t>
            </a:r>
            <a:r>
              <a:rPr lang="zh-TW" altLang="zh-TW" sz="2400" b="1" u="sng" dirty="0" smtClean="0">
                <a:solidFill>
                  <a:srgbClr val="0070C0"/>
                </a:solidFill>
              </a:rPr>
              <a:t>白血球減少</a:t>
            </a:r>
            <a:r>
              <a:rPr lang="zh-TW" altLang="en-US" sz="2400" b="1" u="sng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、</a:t>
            </a:r>
            <a:r>
              <a:rPr lang="zh-TW" altLang="zh-TW" sz="2400" b="1" u="sng" dirty="0" smtClean="0">
                <a:solidFill>
                  <a:srgbClr val="0070C0"/>
                </a:solidFill>
              </a:rPr>
              <a:t>不孕</a:t>
            </a:r>
            <a:r>
              <a:rPr lang="zh-TW" altLang="en-US" sz="2400" b="1" u="sng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、</a:t>
            </a:r>
            <a:r>
              <a:rPr lang="zh-TW" altLang="zh-TW" sz="2400" b="1" u="sng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噁心</a:t>
            </a:r>
            <a:endParaRPr lang="en-US" altLang="zh-TW" sz="2400" b="1" u="sng" dirty="0" smtClean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ts val="3600"/>
              </a:lnSpc>
            </a:pPr>
            <a:r>
              <a:rPr lang="zh-TW" altLang="en-US" sz="24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          </a:t>
            </a:r>
            <a:r>
              <a:rPr lang="zh-TW" altLang="zh-TW" sz="2400" b="1" u="sng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嘔吐</a:t>
            </a:r>
            <a:r>
              <a:rPr lang="zh-TW" altLang="en-US" sz="2400" b="1" u="sng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、 </a:t>
            </a:r>
            <a:r>
              <a:rPr lang="zh-TW" altLang="zh-TW" sz="2400" b="1" u="sng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腹瀉</a:t>
            </a:r>
            <a:r>
              <a:rPr lang="zh-TW" altLang="zh-TW" sz="2400" b="1" u="sng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等</a:t>
            </a:r>
            <a:r>
              <a:rPr lang="zh-TW" altLang="en-US" sz="24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。</a:t>
            </a:r>
            <a:endParaRPr lang="zh-TW" altLang="en-US" sz="2400" b="1" dirty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271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sz="quarter" idx="10"/>
          </p:nvPr>
        </p:nvSpPr>
        <p:spPr>
          <a:xfrm>
            <a:off x="1462755" y="187927"/>
            <a:ext cx="9289911" cy="598207"/>
          </a:xfrm>
        </p:spPr>
        <p:txBody>
          <a:bodyPr/>
          <a:lstStyle/>
          <a:p>
            <a:r>
              <a:rPr lang="en-US" altLang="zh-TW" sz="3000" dirty="0" smtClean="0"/>
              <a:t>2-6-3 </a:t>
            </a:r>
            <a:r>
              <a:rPr lang="zh-TW" altLang="en-US" sz="2800" dirty="0" smtClean="0"/>
              <a:t>確定</a:t>
            </a:r>
            <a:r>
              <a:rPr lang="zh-TW" altLang="en-US" sz="2800" dirty="0"/>
              <a:t>性效應</a:t>
            </a:r>
            <a:r>
              <a:rPr lang="en-US" altLang="zh-TW" sz="2800" dirty="0"/>
              <a:t>(</a:t>
            </a:r>
            <a:r>
              <a:rPr lang="zh-TW" altLang="en-US" sz="2800" dirty="0"/>
              <a:t>非機率效應</a:t>
            </a:r>
            <a:r>
              <a:rPr lang="en-US" altLang="zh-TW" sz="2800" dirty="0"/>
              <a:t>)</a:t>
            </a:r>
            <a:r>
              <a:rPr lang="zh-TW" altLang="en-US" sz="2800" dirty="0"/>
              <a:t>與機率效應</a:t>
            </a:r>
            <a:r>
              <a:rPr lang="zh-TW" altLang="en-US" sz="2800" dirty="0" smtClean="0"/>
              <a:t>效應</a:t>
            </a:r>
            <a:r>
              <a:rPr lang="en-US" altLang="zh-TW" sz="2800" dirty="0" smtClean="0"/>
              <a:t>(</a:t>
            </a:r>
            <a:r>
              <a:rPr lang="zh-TW" altLang="en-US" sz="2800" dirty="0" smtClean="0"/>
              <a:t>續</a:t>
            </a:r>
            <a:r>
              <a:rPr lang="en-US" altLang="zh-TW" sz="2800" dirty="0" smtClean="0"/>
              <a:t>)</a:t>
            </a:r>
            <a:endParaRPr lang="zh-TW" altLang="en-US" sz="26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1022684" y="1070811"/>
            <a:ext cx="9950116" cy="5275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ts val="4100"/>
              </a:lnSpc>
              <a:buFont typeface="Wingdings" panose="05000000000000000000" pitchFamily="2" charset="2"/>
              <a:buChar char="n"/>
            </a:pPr>
            <a:r>
              <a:rPr lang="zh-TW" altLang="zh-TW" sz="2800" b="1" dirty="0">
                <a:solidFill>
                  <a:srgbClr val="C00000"/>
                </a:solidFill>
              </a:rPr>
              <a:t>器官</a:t>
            </a:r>
            <a:r>
              <a:rPr lang="zh-TW" altLang="zh-TW" sz="2800" b="1" dirty="0" smtClean="0">
                <a:solidFill>
                  <a:srgbClr val="C00000"/>
                </a:solidFill>
              </a:rPr>
              <a:t>萎縮</a:t>
            </a:r>
            <a:r>
              <a:rPr lang="en-US" altLang="zh-TW" sz="2800" b="1" dirty="0" smtClean="0">
                <a:solidFill>
                  <a:srgbClr val="C00000"/>
                </a:solidFill>
              </a:rPr>
              <a:t>(organ atrophy)</a:t>
            </a:r>
            <a:r>
              <a:rPr lang="zh-TW" altLang="zh-TW" sz="2800" b="1" dirty="0" smtClean="0">
                <a:solidFill>
                  <a:srgbClr val="C00000"/>
                </a:solidFill>
              </a:rPr>
              <a:t>、</a:t>
            </a:r>
            <a:r>
              <a:rPr lang="zh-TW" altLang="zh-TW" sz="2800" b="1" dirty="0">
                <a:solidFill>
                  <a:srgbClr val="C00000"/>
                </a:solidFill>
              </a:rPr>
              <a:t>纖維</a:t>
            </a:r>
            <a:r>
              <a:rPr lang="zh-TW" altLang="zh-TW" sz="2800" b="1" dirty="0" smtClean="0">
                <a:solidFill>
                  <a:srgbClr val="C00000"/>
                </a:solidFill>
              </a:rPr>
              <a:t>化</a:t>
            </a:r>
            <a:r>
              <a:rPr lang="en-US" altLang="zh-TW" sz="2800" b="1" dirty="0" smtClean="0">
                <a:solidFill>
                  <a:srgbClr val="C00000"/>
                </a:solidFill>
              </a:rPr>
              <a:t>(fibrosis)</a:t>
            </a:r>
            <a:r>
              <a:rPr lang="zh-TW" altLang="zh-TW" sz="2800" b="1" dirty="0" smtClean="0">
                <a:solidFill>
                  <a:srgbClr val="C00000"/>
                </a:solidFill>
              </a:rPr>
              <a:t>及白內障</a:t>
            </a:r>
            <a:r>
              <a:rPr lang="en-US" altLang="zh-TW" sz="2800" b="1" u="sng" dirty="0">
                <a:solidFill>
                  <a:srgbClr val="C00000"/>
                </a:solidFill>
              </a:rPr>
              <a:t>(cataract)</a:t>
            </a:r>
            <a:r>
              <a:rPr lang="zh-TW" altLang="zh-TW" sz="2800" b="1" dirty="0" smtClean="0">
                <a:solidFill>
                  <a:srgbClr val="C00000"/>
                </a:solidFill>
              </a:rPr>
              <a:t>是</a:t>
            </a:r>
            <a:r>
              <a:rPr lang="zh-TW" altLang="zh-TW" sz="2800" b="1" u="sng" dirty="0">
                <a:solidFill>
                  <a:srgbClr val="C00000"/>
                </a:solidFill>
              </a:rPr>
              <a:t>屬於輻射</a:t>
            </a:r>
            <a:r>
              <a:rPr lang="zh-TW" altLang="zh-TW" sz="2800" b="1" u="sng" dirty="0" smtClean="0">
                <a:solidFill>
                  <a:srgbClr val="C00000"/>
                </a:solidFill>
              </a:rPr>
              <a:t>的</a:t>
            </a:r>
            <a:r>
              <a:rPr lang="zh-TW" altLang="en-US" sz="2800" b="1" u="sng" dirty="0" smtClean="0">
                <a:solidFill>
                  <a:srgbClr val="C00000"/>
                </a:solidFill>
              </a:rPr>
              <a:t>確定性</a:t>
            </a:r>
            <a:r>
              <a:rPr lang="en-US" altLang="zh-TW" sz="2800" b="1" u="sng" dirty="0" smtClean="0">
                <a:solidFill>
                  <a:srgbClr val="C00000"/>
                </a:solidFill>
              </a:rPr>
              <a:t>(</a:t>
            </a:r>
            <a:r>
              <a:rPr lang="zh-TW" altLang="zh-TW" sz="2800" b="1" u="sng" dirty="0" smtClean="0">
                <a:solidFill>
                  <a:srgbClr val="C00000"/>
                </a:solidFill>
              </a:rPr>
              <a:t>非機率</a:t>
            </a:r>
            <a:r>
              <a:rPr lang="en-US" altLang="zh-TW" sz="2800" b="1" u="sng" dirty="0" smtClean="0">
                <a:solidFill>
                  <a:srgbClr val="C00000"/>
                </a:solidFill>
              </a:rPr>
              <a:t>)</a:t>
            </a:r>
            <a:r>
              <a:rPr lang="zh-TW" altLang="zh-TW" sz="2800" b="1" u="sng" dirty="0" smtClean="0">
                <a:solidFill>
                  <a:srgbClr val="C00000"/>
                </a:solidFill>
              </a:rPr>
              <a:t>效應</a:t>
            </a:r>
            <a:r>
              <a:rPr lang="zh-TW" altLang="zh-TW" sz="2800" b="1" dirty="0" smtClean="0"/>
              <a:t>，</a:t>
            </a:r>
            <a:r>
              <a:rPr lang="zh-TW" altLang="zh-TW" sz="2800" b="1" dirty="0"/>
              <a:t>亦即此種</a:t>
            </a:r>
            <a:r>
              <a:rPr lang="zh-TW" altLang="zh-TW" sz="2800" b="1" dirty="0" smtClean="0"/>
              <a:t>效應</a:t>
            </a:r>
            <a:r>
              <a:rPr lang="zh-TW" altLang="zh-TW" sz="2800" b="1" u="sng" dirty="0" smtClean="0"/>
              <a:t>有低</a:t>
            </a:r>
            <a:r>
              <a:rPr lang="zh-TW" altLang="zh-TW" sz="2800" b="1" u="sng" dirty="0"/>
              <a:t>限值</a:t>
            </a:r>
            <a:r>
              <a:rPr lang="zh-TW" altLang="zh-TW" sz="2800" b="1" u="sng" dirty="0" smtClean="0"/>
              <a:t>劑量</a:t>
            </a:r>
            <a:r>
              <a:rPr lang="zh-TW" altLang="zh-TW" sz="2800" b="1" dirty="0" smtClean="0"/>
              <a:t>，</a:t>
            </a:r>
            <a:r>
              <a:rPr lang="zh-TW" altLang="zh-TW" sz="2800" b="1" dirty="0"/>
              <a:t>而且是體細胞效應，當受到輻射傷害的體細胞達到一定數目時，症狀即會</a:t>
            </a:r>
            <a:r>
              <a:rPr lang="zh-TW" altLang="zh-TW" sz="2800" b="1" dirty="0" smtClean="0"/>
              <a:t>產生</a:t>
            </a:r>
            <a:r>
              <a:rPr lang="zh-TW" altLang="en-US" sz="26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。</a:t>
            </a:r>
            <a:endParaRPr lang="en-US" altLang="zh-TW" sz="2600" b="1" dirty="0" smtClean="0"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  <a:p>
            <a:pPr marL="457200" indent="-457200">
              <a:lnSpc>
                <a:spcPts val="3900"/>
              </a:lnSpc>
              <a:buFont typeface="Wingdings" panose="05000000000000000000" pitchFamily="2" charset="2"/>
              <a:buChar char="n"/>
            </a:pPr>
            <a:endParaRPr lang="en-US" altLang="zh-TW" sz="2600" b="1" dirty="0" smtClean="0"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  <a:p>
            <a:pPr marL="457200" indent="-457200">
              <a:lnSpc>
                <a:spcPts val="4100"/>
              </a:lnSpc>
              <a:buFont typeface="Wingdings" panose="05000000000000000000" pitchFamily="2" charset="2"/>
              <a:buChar char="n"/>
            </a:pPr>
            <a:r>
              <a:rPr lang="zh-TW" altLang="zh-TW" sz="2800" b="1" dirty="0" smtClean="0"/>
              <a:t>所謂</a:t>
            </a:r>
            <a:r>
              <a:rPr lang="zh-TW" altLang="zh-TW" sz="2800" b="1" u="sng" dirty="0" smtClean="0">
                <a:solidFill>
                  <a:srgbClr val="C00000"/>
                </a:solidFill>
              </a:rPr>
              <a:t>白內障</a:t>
            </a:r>
            <a:r>
              <a:rPr lang="zh-TW" altLang="zh-TW" sz="2800" b="1" dirty="0" smtClean="0"/>
              <a:t>是</a:t>
            </a:r>
            <a:r>
              <a:rPr lang="zh-TW" altLang="zh-TW" sz="2800" b="1" dirty="0"/>
              <a:t>因為眼球</a:t>
            </a:r>
            <a:r>
              <a:rPr lang="zh-TW" altLang="zh-TW" sz="2800" b="1" dirty="0" smtClean="0"/>
              <a:t>的</a:t>
            </a:r>
            <a:r>
              <a:rPr lang="zh-TW" altLang="en-US" sz="2800" b="1" dirty="0" smtClean="0"/>
              <a:t>細胞體</a:t>
            </a:r>
            <a:r>
              <a:rPr lang="zh-TW" altLang="zh-TW" sz="2800" b="1" dirty="0" smtClean="0"/>
              <a:t>受到破壞</a:t>
            </a:r>
            <a:r>
              <a:rPr lang="zh-TW" altLang="en-US" sz="2800" b="1" dirty="0" smtClean="0"/>
              <a:t>，</a:t>
            </a:r>
            <a:r>
              <a:rPr lang="zh-TW" altLang="zh-TW" sz="2800" b="1" dirty="0" smtClean="0"/>
              <a:t>產生</a:t>
            </a:r>
            <a:r>
              <a:rPr lang="zh-TW" altLang="en-US" sz="2800" b="1" dirty="0" smtClean="0"/>
              <a:t>眼睛水晶體</a:t>
            </a:r>
            <a:r>
              <a:rPr lang="zh-TW" altLang="zh-TW" sz="2800" b="1" dirty="0" smtClean="0"/>
              <a:t>渾濁現象</a:t>
            </a:r>
            <a:r>
              <a:rPr lang="zh-TW" altLang="en-US" sz="2800" b="1" dirty="0"/>
              <a:t>造成視力缺損</a:t>
            </a:r>
            <a:r>
              <a:rPr lang="zh-TW" altLang="zh-TW" sz="2800" b="1" dirty="0" smtClean="0"/>
              <a:t>所</a:t>
            </a:r>
            <a:r>
              <a:rPr lang="zh-TW" altLang="zh-TW" sz="2800" b="1" dirty="0"/>
              <a:t>致</a:t>
            </a:r>
            <a:r>
              <a:rPr lang="zh-TW" altLang="zh-TW" sz="2800" b="1" dirty="0" smtClean="0"/>
              <a:t>，</a:t>
            </a:r>
            <a:r>
              <a:rPr lang="zh-TW" altLang="en-US" sz="2800" b="1" dirty="0" smtClean="0"/>
              <a:t>可能侵犯單眼或 雙眼。</a:t>
            </a:r>
            <a:r>
              <a:rPr lang="zh-TW" altLang="zh-TW" sz="2800" b="1" dirty="0" smtClean="0"/>
              <a:t>其</a:t>
            </a:r>
            <a:r>
              <a:rPr lang="zh-TW" altLang="zh-TW" sz="2800" b="1" u="sng" dirty="0"/>
              <a:t>低限值劑量約為</a:t>
            </a:r>
            <a:r>
              <a:rPr lang="en-US" altLang="zh-TW" sz="2800" b="1" u="sng" dirty="0" smtClean="0"/>
              <a:t>2</a:t>
            </a:r>
            <a:r>
              <a:rPr lang="zh-TW" altLang="en-US" sz="2800" b="1" u="sng" dirty="0" smtClean="0"/>
              <a:t> </a:t>
            </a:r>
            <a:r>
              <a:rPr lang="en-US" altLang="zh-TW" sz="2800" b="1" u="sng" dirty="0" err="1" smtClean="0"/>
              <a:t>Gy</a:t>
            </a:r>
            <a:r>
              <a:rPr lang="zh-TW" altLang="zh-TW" sz="2800" b="1" dirty="0"/>
              <a:t>，其渾濁程度隨著劑量昇高而益形嚴重。一般而言，如果眼球接受</a:t>
            </a:r>
            <a:r>
              <a:rPr lang="en-US" altLang="zh-TW" sz="2800" b="1" dirty="0"/>
              <a:t>2.5</a:t>
            </a:r>
            <a:r>
              <a:rPr lang="zh-TW" altLang="zh-TW" sz="2800" b="1" dirty="0"/>
              <a:t>至</a:t>
            </a:r>
            <a:r>
              <a:rPr lang="en-US" altLang="zh-TW" sz="2800" b="1" dirty="0"/>
              <a:t>6.5Gy</a:t>
            </a:r>
            <a:r>
              <a:rPr lang="zh-TW" altLang="zh-TW" sz="2800" b="1" dirty="0"/>
              <a:t>照射後，其發展為白內障之潛伏期大約</a:t>
            </a:r>
            <a:r>
              <a:rPr lang="zh-TW" altLang="zh-TW" sz="2800" b="1" dirty="0" smtClean="0"/>
              <a:t>為</a:t>
            </a:r>
            <a:r>
              <a:rPr lang="en-US" altLang="zh-TW" sz="2800" b="1" dirty="0" smtClean="0"/>
              <a:t> 8</a:t>
            </a:r>
            <a:r>
              <a:rPr lang="zh-TW" altLang="zh-TW" sz="2800" b="1" dirty="0" smtClean="0"/>
              <a:t>年</a:t>
            </a:r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。 </a:t>
            </a:r>
            <a:endParaRPr lang="zh-TW" altLang="en-US" sz="2600" b="1" dirty="0"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876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sz="quarter" idx="10"/>
          </p:nvPr>
        </p:nvSpPr>
        <p:spPr>
          <a:xfrm>
            <a:off x="1462755" y="187927"/>
            <a:ext cx="9289911" cy="598207"/>
          </a:xfrm>
        </p:spPr>
        <p:txBody>
          <a:bodyPr/>
          <a:lstStyle/>
          <a:p>
            <a:r>
              <a:rPr lang="en-US" altLang="zh-TW" sz="3000" dirty="0" smtClean="0"/>
              <a:t>2-6-3 </a:t>
            </a:r>
            <a:r>
              <a:rPr lang="zh-TW" altLang="en-US" sz="2800" dirty="0" smtClean="0"/>
              <a:t>確定</a:t>
            </a:r>
            <a:r>
              <a:rPr lang="zh-TW" altLang="en-US" sz="2800" dirty="0"/>
              <a:t>性效應</a:t>
            </a:r>
            <a:r>
              <a:rPr lang="en-US" altLang="zh-TW" sz="2800" dirty="0"/>
              <a:t>(</a:t>
            </a:r>
            <a:r>
              <a:rPr lang="zh-TW" altLang="en-US" sz="2800" dirty="0"/>
              <a:t>非機率效應</a:t>
            </a:r>
            <a:r>
              <a:rPr lang="en-US" altLang="zh-TW" sz="2800" dirty="0"/>
              <a:t>)</a:t>
            </a:r>
            <a:r>
              <a:rPr lang="zh-TW" altLang="en-US" sz="2800" dirty="0"/>
              <a:t>與機率效應</a:t>
            </a:r>
            <a:r>
              <a:rPr lang="zh-TW" altLang="en-US" sz="2800" dirty="0" smtClean="0"/>
              <a:t>效應</a:t>
            </a:r>
            <a:r>
              <a:rPr lang="en-US" altLang="zh-TW" sz="2800" dirty="0" smtClean="0"/>
              <a:t>(</a:t>
            </a:r>
            <a:r>
              <a:rPr lang="zh-TW" altLang="en-US" sz="2800" dirty="0" smtClean="0"/>
              <a:t>續</a:t>
            </a:r>
            <a:r>
              <a:rPr lang="en-US" altLang="zh-TW" sz="2800" dirty="0" smtClean="0"/>
              <a:t>)</a:t>
            </a:r>
            <a:endParaRPr lang="zh-TW" altLang="en-US" sz="26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1196622" y="1049867"/>
            <a:ext cx="9855200" cy="5311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3700"/>
              </a:lnSpc>
            </a:pPr>
            <a:r>
              <a:rPr lang="zh-TW" altLang="en-US" sz="2000" dirty="0" smtClean="0">
                <a:latin typeface="標楷體"/>
                <a:ea typeface="標楷體"/>
              </a:rPr>
              <a:t>▓</a:t>
            </a:r>
            <a:r>
              <a:rPr lang="zh-TW" altLang="en-US" sz="2400" dirty="0" smtClean="0">
                <a:latin typeface="標楷體"/>
                <a:ea typeface="標楷體"/>
              </a:rPr>
              <a:t> </a:t>
            </a:r>
            <a:r>
              <a:rPr lang="zh-TW" altLang="zh-TW" sz="2800" b="1" u="sng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輻射</a:t>
            </a:r>
            <a:r>
              <a:rPr lang="zh-TW" altLang="zh-TW" sz="2800" b="1" u="sng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致癌及輻射遺傳效應是</a:t>
            </a:r>
            <a:r>
              <a:rPr lang="zh-TW" altLang="zh-TW" sz="2800" b="1" u="sng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屬於</a:t>
            </a:r>
            <a:r>
              <a:rPr lang="zh-TW" altLang="en-US" sz="2800" b="1" u="sng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機率</a:t>
            </a:r>
            <a:r>
              <a:rPr lang="zh-TW" altLang="zh-TW" sz="2800" b="1" u="sng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效應</a:t>
            </a:r>
            <a:r>
              <a:rPr lang="zh-TW" altLang="zh-TW" sz="2400" dirty="0"/>
              <a:t>，</a:t>
            </a:r>
            <a:r>
              <a:rPr lang="zh-TW" altLang="zh-TW" sz="2400" b="1" dirty="0">
                <a:latin typeface="微軟正黑體" pitchFamily="34" charset="-120"/>
                <a:ea typeface="微軟正黑體" pitchFamily="34" charset="-120"/>
              </a:rPr>
              <a:t>亦即全或無效應，因此</a:t>
            </a:r>
            <a:r>
              <a:rPr lang="zh-TW" altLang="zh-TW" sz="2400" b="1" u="sng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沒有低限值劑量</a:t>
            </a:r>
            <a:r>
              <a:rPr lang="zh-TW" altLang="zh-TW" sz="2400" b="1" dirty="0">
                <a:latin typeface="微軟正黑體" pitchFamily="34" charset="-120"/>
                <a:ea typeface="微軟正黑體" pitchFamily="34" charset="-120"/>
              </a:rPr>
              <a:t>。由於癌症的形成是多因素及多步驟的，其形成步驟大致可分為三個時期</a:t>
            </a:r>
            <a:r>
              <a:rPr lang="zh-TW" altLang="zh-TW" sz="2400" b="1" dirty="0" smtClean="0"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起始</a:t>
            </a:r>
            <a:r>
              <a:rPr lang="zh-TW" altLang="zh-TW" sz="2400" b="1" dirty="0" smtClean="0">
                <a:latin typeface="微軟正黑體" pitchFamily="34" charset="-120"/>
                <a:ea typeface="微軟正黑體" pitchFamily="34" charset="-120"/>
              </a:rPr>
              <a:t>作用</a:t>
            </a:r>
            <a:r>
              <a:rPr lang="en-US" altLang="zh-TW" sz="2400" b="1" dirty="0">
                <a:latin typeface="微軟正黑體" pitchFamily="34" charset="-120"/>
                <a:ea typeface="微軟正黑體" pitchFamily="34" charset="-120"/>
              </a:rPr>
              <a:t>(initiation)</a:t>
            </a:r>
            <a:r>
              <a:rPr lang="zh-TW" altLang="zh-TW" sz="2400" b="1" dirty="0" smtClean="0"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促進</a:t>
            </a:r>
            <a:r>
              <a:rPr lang="zh-TW" altLang="zh-TW" sz="2400" b="1" dirty="0" smtClean="0">
                <a:latin typeface="微軟正黑體" pitchFamily="34" charset="-120"/>
                <a:ea typeface="微軟正黑體" pitchFamily="34" charset="-120"/>
              </a:rPr>
              <a:t>作用</a:t>
            </a:r>
            <a:r>
              <a:rPr lang="en-US" altLang="zh-TW" sz="2400" b="1" dirty="0">
                <a:latin typeface="微軟正黑體" pitchFamily="34" charset="-120"/>
                <a:ea typeface="微軟正黑體" pitchFamily="34" charset="-120"/>
              </a:rPr>
              <a:t>(promotion)</a:t>
            </a:r>
            <a:r>
              <a:rPr lang="zh-TW" altLang="zh-TW" sz="2400" b="1" dirty="0" smtClean="0">
                <a:latin typeface="微軟正黑體" pitchFamily="34" charset="-120"/>
                <a:ea typeface="微軟正黑體" pitchFamily="34" charset="-120"/>
              </a:rPr>
              <a:t>及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增進</a:t>
            </a:r>
            <a:r>
              <a:rPr lang="zh-TW" altLang="zh-TW" sz="2400" b="1" dirty="0" smtClean="0">
                <a:latin typeface="微軟正黑體" pitchFamily="34" charset="-120"/>
                <a:ea typeface="微軟正黑體" pitchFamily="34" charset="-120"/>
              </a:rPr>
              <a:t>作用</a:t>
            </a:r>
            <a:r>
              <a:rPr lang="en-US" altLang="zh-TW" sz="2400" b="1" dirty="0">
                <a:latin typeface="微軟正黑體" pitchFamily="34" charset="-120"/>
                <a:ea typeface="微軟正黑體" pitchFamily="34" charset="-120"/>
              </a:rPr>
              <a:t>(progression</a:t>
            </a:r>
            <a:r>
              <a:rPr lang="en-US" altLang="zh-TW" sz="2400" b="1" dirty="0" smtClean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zh-TW" sz="2400" b="1" dirty="0">
                <a:latin typeface="微軟正黑體" pitchFamily="34" charset="-120"/>
                <a:ea typeface="微軟正黑體" pitchFamily="34" charset="-120"/>
              </a:rPr>
              <a:t>時期</a:t>
            </a:r>
            <a:r>
              <a:rPr lang="zh-TW" altLang="zh-TW" sz="2400" b="1" dirty="0" smtClean="0">
                <a:latin typeface="微軟正黑體" pitchFamily="34" charset="-120"/>
                <a:ea typeface="微軟正黑體" pitchFamily="34" charset="-120"/>
              </a:rPr>
              <a:t>。因此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zh-TW" altLang="zh-TW" sz="2400" b="1" dirty="0" smtClean="0">
                <a:latin typeface="微軟正黑體" pitchFamily="34" charset="-120"/>
                <a:ea typeface="微軟正黑體" pitchFamily="34" charset="-120"/>
              </a:rPr>
              <a:t>即使</a:t>
            </a:r>
            <a:r>
              <a:rPr lang="zh-TW" altLang="zh-TW" sz="2400" b="1" dirty="0">
                <a:latin typeface="微軟正黑體" pitchFamily="34" charset="-120"/>
                <a:ea typeface="微軟正黑體" pitchFamily="34" charset="-120"/>
              </a:rPr>
              <a:t>短潛伏期的</a:t>
            </a:r>
            <a:r>
              <a:rPr lang="zh-TW" altLang="zh-TW" sz="2400" b="1" dirty="0" smtClean="0">
                <a:latin typeface="微軟正黑體" pitchFamily="34" charset="-120"/>
                <a:ea typeface="微軟正黑體" pitchFamily="34" charset="-120"/>
              </a:rPr>
              <a:t>白血病</a:t>
            </a:r>
            <a:r>
              <a:rPr lang="en-US" altLang="zh-TW" sz="2400" b="1" dirty="0" smtClean="0">
                <a:latin typeface="微軟正黑體" pitchFamily="34" charset="-120"/>
                <a:ea typeface="微軟正黑體" pitchFamily="34" charset="-120"/>
              </a:rPr>
              <a:t>(leukemia)</a:t>
            </a:r>
            <a:r>
              <a:rPr lang="zh-TW" altLang="zh-TW" sz="2400" b="1" dirty="0" smtClean="0"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zh-TW" altLang="zh-TW" sz="2400" b="1" dirty="0">
                <a:latin typeface="微軟正黑體" pitchFamily="34" charset="-120"/>
                <a:ea typeface="微軟正黑體" pitchFamily="34" charset="-120"/>
              </a:rPr>
              <a:t>仍需</a:t>
            </a:r>
            <a:r>
              <a:rPr lang="en-US" altLang="zh-TW" sz="2400" b="1" dirty="0">
                <a:latin typeface="微軟正黑體" pitchFamily="34" charset="-120"/>
                <a:ea typeface="微軟正黑體" pitchFamily="34" charset="-120"/>
              </a:rPr>
              <a:t>5</a:t>
            </a:r>
            <a:r>
              <a:rPr lang="zh-TW" altLang="zh-TW" sz="2400" b="1" dirty="0">
                <a:latin typeface="微軟正黑體" pitchFamily="34" charset="-120"/>
                <a:ea typeface="微軟正黑體" pitchFamily="34" charset="-120"/>
              </a:rPr>
              <a:t>至</a:t>
            </a:r>
            <a:r>
              <a:rPr lang="en-US" altLang="zh-TW" sz="2400" b="1" dirty="0">
                <a:latin typeface="微軟正黑體" pitchFamily="34" charset="-120"/>
                <a:ea typeface="微軟正黑體" pitchFamily="34" charset="-120"/>
              </a:rPr>
              <a:t>7</a:t>
            </a:r>
            <a:r>
              <a:rPr lang="zh-TW" altLang="zh-TW" sz="2400" b="1" dirty="0">
                <a:latin typeface="微軟正黑體" pitchFamily="34" charset="-120"/>
                <a:ea typeface="微軟正黑體" pitchFamily="34" charset="-120"/>
              </a:rPr>
              <a:t>年才形成，其他固體腫瘤之平均潛伏期更長達</a:t>
            </a:r>
            <a:r>
              <a:rPr lang="en-US" altLang="zh-TW" sz="2400" b="1" dirty="0">
                <a:latin typeface="微軟正黑體" pitchFamily="34" charset="-120"/>
                <a:ea typeface="微軟正黑體" pitchFamily="34" charset="-120"/>
              </a:rPr>
              <a:t>25</a:t>
            </a:r>
            <a:r>
              <a:rPr lang="zh-TW" altLang="zh-TW" sz="2400" b="1" dirty="0">
                <a:latin typeface="微軟正黑體" pitchFamily="34" charset="-120"/>
                <a:ea typeface="微軟正黑體" pitchFamily="34" charset="-120"/>
              </a:rPr>
              <a:t>年，有些甚至達</a:t>
            </a:r>
            <a:r>
              <a:rPr lang="en-US" altLang="zh-TW" sz="2400" b="1" dirty="0">
                <a:latin typeface="微軟正黑體" pitchFamily="34" charset="-120"/>
                <a:ea typeface="微軟正黑體" pitchFamily="34" charset="-120"/>
              </a:rPr>
              <a:t>45</a:t>
            </a:r>
            <a:r>
              <a:rPr lang="zh-TW" altLang="zh-TW" sz="2400" b="1" dirty="0">
                <a:latin typeface="微軟正黑體" pitchFamily="34" charset="-120"/>
                <a:ea typeface="微軟正黑體" pitchFamily="34" charset="-120"/>
              </a:rPr>
              <a:t>年之</a:t>
            </a:r>
            <a:r>
              <a:rPr lang="zh-TW" altLang="zh-TW" sz="2400" b="1" dirty="0" smtClean="0">
                <a:latin typeface="微軟正黑體" pitchFamily="34" charset="-120"/>
                <a:ea typeface="微軟正黑體" pitchFamily="34" charset="-120"/>
              </a:rPr>
              <a:t>久。</a:t>
            </a:r>
            <a:endParaRPr lang="en-US" altLang="zh-TW" sz="2400" b="1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ts val="3700"/>
              </a:lnSpc>
            </a:pPr>
            <a:r>
              <a:rPr lang="zh-TW" altLang="en-US" sz="2000" dirty="0" smtClean="0">
                <a:latin typeface="標楷體"/>
                <a:ea typeface="標楷體"/>
              </a:rPr>
              <a:t>▓</a:t>
            </a:r>
            <a:r>
              <a:rPr lang="zh-TW" altLang="en-US" sz="2400" dirty="0" smtClean="0">
                <a:latin typeface="標楷體"/>
                <a:ea typeface="標楷體"/>
              </a:rPr>
              <a:t> </a:t>
            </a:r>
            <a:r>
              <a:rPr lang="zh-TW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關於</a:t>
            </a:r>
            <a:r>
              <a:rPr lang="zh-TW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輻射致癌之機制，研究仍在進行當中</a:t>
            </a:r>
            <a:r>
              <a:rPr lang="zh-TW" altLang="zh-TW" sz="2400" dirty="0"/>
              <a:t>，</a:t>
            </a:r>
            <a:r>
              <a:rPr lang="zh-TW" altLang="zh-TW" sz="2400" b="1" dirty="0">
                <a:latin typeface="微軟正黑體" pitchFamily="34" charset="-120"/>
                <a:ea typeface="微軟正黑體" pitchFamily="34" charset="-120"/>
              </a:rPr>
              <a:t>大抵</a:t>
            </a:r>
            <a:r>
              <a:rPr lang="zh-TW" altLang="zh-TW" sz="2400" b="1" dirty="0" smtClean="0">
                <a:latin typeface="微軟正黑體" pitchFamily="34" charset="-120"/>
                <a:ea typeface="微軟正黑體" pitchFamily="34" charset="-120"/>
              </a:rPr>
              <a:t>以</a:t>
            </a:r>
            <a:r>
              <a:rPr lang="zh-TW" altLang="en-US" sz="2400" b="1" u="sng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基因</a:t>
            </a:r>
            <a:r>
              <a:rPr lang="zh-TW" altLang="zh-TW" sz="2400" b="1" u="sng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的</a:t>
            </a:r>
            <a:r>
              <a:rPr lang="zh-TW" altLang="zh-TW" sz="2400" b="1" u="sng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調控失序較</a:t>
            </a:r>
            <a:r>
              <a:rPr lang="zh-TW" altLang="zh-TW" sz="2400" b="1" u="sng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可能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r>
              <a:rPr lang="zh-TW" altLang="zh-TW" sz="2400" b="1" dirty="0" smtClean="0">
                <a:latin typeface="微軟正黑體" pitchFamily="34" charset="-120"/>
                <a:ea typeface="微軟正黑體" pitchFamily="34" charset="-120"/>
              </a:rPr>
              <a:t>這種</a:t>
            </a: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基因</a:t>
            </a:r>
            <a:r>
              <a:rPr lang="zh-TW" altLang="zh-TW" sz="2400" b="1" dirty="0">
                <a:latin typeface="微軟正黑體" pitchFamily="34" charset="-120"/>
                <a:ea typeface="微軟正黑體" pitchFamily="34" charset="-120"/>
              </a:rPr>
              <a:t>的</a:t>
            </a:r>
            <a:r>
              <a:rPr lang="zh-TW" altLang="zh-TW" sz="2400" b="1" dirty="0" smtClean="0">
                <a:latin typeface="微軟正黑體" pitchFamily="34" charset="-120"/>
                <a:ea typeface="微軟正黑體" pitchFamily="34" charset="-120"/>
              </a:rPr>
              <a:t>調</a:t>
            </a:r>
            <a:r>
              <a:rPr lang="zh-TW" altLang="zh-TW" sz="2400" b="1" dirty="0">
                <a:latin typeface="微軟正黑體" pitchFamily="34" charset="-120"/>
                <a:ea typeface="微軟正黑體" pitchFamily="34" charset="-120"/>
              </a:rPr>
              <a:t>控失</a:t>
            </a:r>
            <a:r>
              <a:rPr lang="zh-TW" altLang="zh-TW" sz="2400" b="1" dirty="0" smtClean="0">
                <a:latin typeface="微軟正黑體" pitchFamily="34" charset="-120"/>
                <a:ea typeface="微軟正黑體" pitchFamily="34" charset="-120"/>
              </a:rPr>
              <a:t>序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可能</a:t>
            </a:r>
            <a:r>
              <a:rPr lang="zh-TW" altLang="zh-TW" sz="2400" b="1" dirty="0" smtClean="0">
                <a:latin typeface="微軟正黑體" pitchFamily="34" charset="-120"/>
                <a:ea typeface="微軟正黑體" pitchFamily="34" charset="-120"/>
              </a:rPr>
              <a:t>發生</a:t>
            </a:r>
            <a:r>
              <a:rPr lang="zh-TW" altLang="zh-TW" sz="2400" b="1" dirty="0">
                <a:latin typeface="微軟正黑體" pitchFamily="34" charset="-120"/>
                <a:ea typeface="微軟正黑體" pitchFamily="34" charset="-120"/>
              </a:rPr>
              <a:t>在致癌基因</a:t>
            </a:r>
            <a:r>
              <a:rPr lang="en-US" altLang="zh-TW" sz="2400" b="1" dirty="0">
                <a:latin typeface="微軟正黑體" pitchFamily="34" charset="-120"/>
                <a:ea typeface="微軟正黑體" pitchFamily="34" charset="-120"/>
              </a:rPr>
              <a:t>(oncogenes)</a:t>
            </a:r>
            <a:r>
              <a:rPr lang="zh-TW" altLang="zh-TW" sz="2400" b="1" dirty="0">
                <a:latin typeface="微軟正黑體" pitchFamily="34" charset="-120"/>
                <a:ea typeface="微軟正黑體" pitchFamily="34" charset="-120"/>
              </a:rPr>
              <a:t>或發生在腫瘤抑制基因</a:t>
            </a:r>
            <a:r>
              <a:rPr lang="en-US" altLang="zh-TW" sz="2400" b="1" dirty="0">
                <a:latin typeface="微軟正黑體" pitchFamily="34" charset="-120"/>
                <a:ea typeface="微軟正黑體" pitchFamily="34" charset="-120"/>
              </a:rPr>
              <a:t>(tumor suppresser genes)</a:t>
            </a:r>
            <a:r>
              <a:rPr lang="zh-TW" altLang="zh-TW" sz="2400" b="1" dirty="0">
                <a:latin typeface="微軟正黑體" pitchFamily="34" charset="-120"/>
                <a:ea typeface="微軟正黑體" pitchFamily="34" charset="-120"/>
              </a:rPr>
              <a:t>仍不甚清楚。</a:t>
            </a:r>
            <a:r>
              <a:rPr lang="zh-TW" altLang="zh-TW" sz="2400" b="1" u="sng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而關於基因的調控失序主要由下列三種因素所促成</a:t>
            </a:r>
            <a:r>
              <a:rPr lang="zh-TW" altLang="zh-TW" sz="2400" b="1" u="sng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en-US" altLang="zh-TW" sz="2400" b="1" u="sng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2400" b="1" u="sng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(1</a:t>
            </a:r>
            <a:r>
              <a:rPr lang="en-US" altLang="zh-TW" sz="2400" b="1" u="sng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2400" b="1" u="sng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點突變</a:t>
            </a:r>
            <a:r>
              <a:rPr lang="zh-TW" altLang="zh-TW" sz="2400" b="1" u="sng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 。 </a:t>
            </a:r>
            <a:r>
              <a:rPr lang="en-US" altLang="zh-TW" sz="2400" b="1" u="sng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en-US" altLang="zh-TW" sz="2400" b="1" u="sng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2</a:t>
            </a:r>
            <a:r>
              <a:rPr lang="en-US" altLang="zh-TW" sz="2400" b="1" u="sng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2400" b="1" u="sng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染色體斷裂重組</a:t>
            </a:r>
            <a:r>
              <a:rPr lang="zh-TW" altLang="zh-TW" sz="2400" b="1" u="sng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或</a:t>
            </a:r>
            <a:r>
              <a:rPr lang="zh-TW" altLang="en-US" sz="2400" b="1" u="sng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移</a:t>
            </a:r>
            <a:r>
              <a:rPr lang="zh-TW" altLang="zh-TW" sz="2400" b="1" u="sng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位</a:t>
            </a:r>
            <a:r>
              <a:rPr lang="zh-TW" altLang="zh-TW" sz="24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。</a:t>
            </a:r>
            <a:r>
              <a:rPr lang="en-US" altLang="zh-TW" sz="2400" b="1" u="sng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en-US" altLang="zh-TW" sz="2400" b="1" u="sng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3</a:t>
            </a:r>
            <a:r>
              <a:rPr lang="en-US" altLang="zh-TW" sz="2400" b="1" u="sng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zh-TW" sz="2400" b="1" u="sng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基因</a:t>
            </a:r>
            <a:r>
              <a:rPr lang="zh-TW" altLang="en-US" sz="2400" b="1" u="sng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放大</a:t>
            </a:r>
            <a:r>
              <a:rPr lang="zh-TW" altLang="zh-TW" sz="2400" b="1" u="sng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zh-TW" altLang="zh-TW" sz="2400" b="1" u="sng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亦即在同一細胞內同一基因有很多複製</a:t>
            </a:r>
            <a:r>
              <a:rPr lang="zh-TW" altLang="zh-TW" sz="2400" b="1" u="sng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基因</a:t>
            </a:r>
            <a:r>
              <a:rPr lang="zh-TW" altLang="zh-TW" sz="2400" b="1" u="sng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存在</a:t>
            </a:r>
            <a:r>
              <a:rPr lang="zh-TW" altLang="zh-TW" sz="24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。</a:t>
            </a:r>
            <a:endParaRPr lang="zh-TW" altLang="en-US" sz="2600" b="1" dirty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9714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sz="quarter" idx="10"/>
          </p:nvPr>
        </p:nvSpPr>
        <p:spPr>
          <a:xfrm>
            <a:off x="1462755" y="187927"/>
            <a:ext cx="9289911" cy="598207"/>
          </a:xfrm>
        </p:spPr>
        <p:txBody>
          <a:bodyPr/>
          <a:lstStyle/>
          <a:p>
            <a:r>
              <a:rPr lang="en-US" altLang="zh-TW" sz="3000" dirty="0" smtClean="0"/>
              <a:t>2-6-3 </a:t>
            </a:r>
            <a:r>
              <a:rPr lang="zh-TW" altLang="en-US" sz="2800" dirty="0" smtClean="0"/>
              <a:t>確定</a:t>
            </a:r>
            <a:r>
              <a:rPr lang="zh-TW" altLang="en-US" sz="2800" dirty="0"/>
              <a:t>性效應</a:t>
            </a:r>
            <a:r>
              <a:rPr lang="en-US" altLang="zh-TW" sz="2800" dirty="0"/>
              <a:t>(</a:t>
            </a:r>
            <a:r>
              <a:rPr lang="zh-TW" altLang="en-US" sz="2800" dirty="0"/>
              <a:t>非機率效應</a:t>
            </a:r>
            <a:r>
              <a:rPr lang="en-US" altLang="zh-TW" sz="2800" dirty="0"/>
              <a:t>)</a:t>
            </a:r>
            <a:r>
              <a:rPr lang="zh-TW" altLang="en-US" sz="2800" dirty="0"/>
              <a:t>與機率效應</a:t>
            </a:r>
            <a:r>
              <a:rPr lang="zh-TW" altLang="en-US" sz="2800" dirty="0" smtClean="0"/>
              <a:t>效應</a:t>
            </a:r>
            <a:r>
              <a:rPr lang="en-US" altLang="zh-TW" sz="2800" dirty="0" smtClean="0"/>
              <a:t>(</a:t>
            </a:r>
            <a:r>
              <a:rPr lang="zh-TW" altLang="en-US" sz="2800" dirty="0" smtClean="0"/>
              <a:t>續</a:t>
            </a:r>
            <a:r>
              <a:rPr lang="en-US" altLang="zh-TW" sz="2800" dirty="0" smtClean="0"/>
              <a:t>)</a:t>
            </a:r>
            <a:endParaRPr lang="zh-TW" altLang="en-US" sz="26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857957" y="1004711"/>
            <a:ext cx="10555110" cy="53989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TW" altLang="en-US" sz="2400" dirty="0" smtClean="0">
                <a:solidFill>
                  <a:srgbClr val="C00000"/>
                </a:solidFill>
                <a:latin typeface="標楷體"/>
                <a:ea typeface="標楷體"/>
              </a:rPr>
              <a:t>▓ </a:t>
            </a:r>
            <a:r>
              <a:rPr lang="zh-TW" altLang="en-US" sz="24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輻射對胚胎或胎兒的影響</a:t>
            </a:r>
            <a:endParaRPr lang="en-US" altLang="zh-TW" sz="2400" b="1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just">
              <a:lnSpc>
                <a:spcPts val="3500"/>
              </a:lnSpc>
            </a:pPr>
            <a:r>
              <a:rPr lang="zh-TW" altLang="en-US" sz="2400" b="1" dirty="0" smtClean="0"/>
              <a:t>     這</a:t>
            </a:r>
            <a:r>
              <a:rPr lang="zh-TW" altLang="en-US" sz="2400" b="1" dirty="0" smtClean="0"/>
              <a:t>方面知識大抵從動物實驗而得。而關於</a:t>
            </a:r>
            <a:r>
              <a:rPr lang="en-US" altLang="zh-TW" sz="2400" b="1" dirty="0" smtClean="0"/>
              <a:t>1945</a:t>
            </a:r>
            <a:r>
              <a:rPr lang="zh-TW" altLang="en-US" sz="2400" b="1" dirty="0" smtClean="0"/>
              <a:t>年日本原子彈爆炸後</a:t>
            </a:r>
            <a:r>
              <a:rPr lang="zh-TW" altLang="en-US" sz="2400" b="1" dirty="0" smtClean="0"/>
              <a:t>倖存者</a:t>
            </a:r>
            <a:endParaRPr lang="en-US" altLang="zh-TW" sz="2400" b="1" dirty="0" smtClean="0"/>
          </a:p>
          <a:p>
            <a:pPr algn="just">
              <a:lnSpc>
                <a:spcPts val="3500"/>
              </a:lnSpc>
            </a:pPr>
            <a:r>
              <a:rPr lang="en-US" altLang="zh-TW" sz="2400" b="1" dirty="0"/>
              <a:t> </a:t>
            </a:r>
            <a:r>
              <a:rPr lang="en-US" altLang="zh-TW" sz="2400" b="1" dirty="0" smtClean="0"/>
              <a:t>    </a:t>
            </a:r>
            <a:r>
              <a:rPr lang="zh-TW" altLang="en-US" sz="2400" b="1" dirty="0" smtClean="0"/>
              <a:t>及</a:t>
            </a:r>
            <a:r>
              <a:rPr lang="en-US" altLang="zh-TW" sz="2400" b="1" dirty="0" smtClean="0"/>
              <a:t>1986</a:t>
            </a:r>
            <a:r>
              <a:rPr lang="zh-TW" altLang="en-US" sz="2400" b="1" dirty="0" smtClean="0"/>
              <a:t>年前蘇聯車諾比爾核電廠事故的受害者的長期研究，也直接提供</a:t>
            </a:r>
            <a:r>
              <a:rPr lang="zh-TW" altLang="en-US" sz="2400" b="1" dirty="0" smtClean="0"/>
              <a:t>第</a:t>
            </a:r>
            <a:endParaRPr lang="en-US" altLang="zh-TW" sz="2400" b="1" dirty="0" smtClean="0"/>
          </a:p>
          <a:p>
            <a:pPr algn="just">
              <a:lnSpc>
                <a:spcPts val="3500"/>
              </a:lnSpc>
            </a:pPr>
            <a:r>
              <a:rPr lang="en-US" altLang="zh-TW" sz="2400" b="1" dirty="0"/>
              <a:t> </a:t>
            </a:r>
            <a:r>
              <a:rPr lang="en-US" altLang="zh-TW" sz="2400" b="1" dirty="0" smtClean="0"/>
              <a:t>    </a:t>
            </a:r>
            <a:r>
              <a:rPr lang="zh-TW" altLang="en-US" sz="2400" b="1" dirty="0" smtClean="0"/>
              <a:t>一手</a:t>
            </a:r>
            <a:r>
              <a:rPr lang="zh-TW" altLang="en-US" sz="2400" b="1" dirty="0" smtClean="0"/>
              <a:t>游離輻射對於人類生物效應的數據。</a:t>
            </a:r>
            <a:endParaRPr lang="en-US" altLang="zh-TW" sz="2400" b="1" dirty="0" smtClean="0"/>
          </a:p>
          <a:p>
            <a:pPr algn="just">
              <a:lnSpc>
                <a:spcPts val="3500"/>
              </a:lnSpc>
            </a:pPr>
            <a:r>
              <a:rPr lang="zh-TW" altLang="en-US" sz="2400" dirty="0" smtClean="0">
                <a:solidFill>
                  <a:srgbClr val="C00000"/>
                </a:solidFill>
                <a:latin typeface="標楷體"/>
                <a:ea typeface="標楷體"/>
              </a:rPr>
              <a:t>▓ </a:t>
            </a:r>
            <a:r>
              <a:rPr lang="zh-TW" altLang="zh-TW" sz="2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有關</a:t>
            </a:r>
            <a:r>
              <a:rPr lang="zh-TW" altLang="zh-TW" sz="2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雌性小白鼠之不同懷孕時期，接受</a:t>
            </a:r>
            <a:r>
              <a:rPr lang="en-US" altLang="zh-TW" sz="2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2Gy</a:t>
            </a:r>
            <a:r>
              <a:rPr lang="zh-TW" altLang="zh-TW" sz="2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照射後之</a:t>
            </a:r>
            <a:r>
              <a:rPr lang="zh-TW" altLang="zh-TW" sz="2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效應</a:t>
            </a:r>
            <a:r>
              <a:rPr lang="zh-TW" altLang="en-US" sz="2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分別討論</a:t>
            </a:r>
            <a:r>
              <a:rPr lang="zh-TW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ts val="3500"/>
              </a:lnSpc>
            </a:pPr>
            <a:r>
              <a:rPr lang="en-US" altLang="zh-TW" sz="2400" b="1" dirty="0" smtClean="0">
                <a:solidFill>
                  <a:srgbClr val="0070C0"/>
                </a:solidFill>
              </a:rPr>
              <a:t>(</a:t>
            </a:r>
            <a:r>
              <a:rPr lang="en-US" altLang="zh-TW" sz="2400" b="1" dirty="0">
                <a:solidFill>
                  <a:srgbClr val="0070C0"/>
                </a:solidFill>
              </a:rPr>
              <a:t>1</a:t>
            </a:r>
            <a:r>
              <a:rPr lang="en-US" altLang="zh-TW" sz="2400" b="1" dirty="0" smtClean="0">
                <a:solidFill>
                  <a:srgbClr val="0070C0"/>
                </a:solidFill>
              </a:rPr>
              <a:t>)</a:t>
            </a:r>
            <a:r>
              <a:rPr lang="zh-TW" altLang="zh-TW" sz="2400" b="1" u="sng" dirty="0">
                <a:solidFill>
                  <a:srgbClr val="0070C0"/>
                </a:solidFill>
              </a:rPr>
              <a:t>著床</a:t>
            </a:r>
            <a:r>
              <a:rPr lang="zh-TW" altLang="zh-TW" sz="2400" b="1" u="sng" dirty="0" smtClean="0">
                <a:solidFill>
                  <a:srgbClr val="0070C0"/>
                </a:solidFill>
              </a:rPr>
              <a:t>前期</a:t>
            </a:r>
            <a:r>
              <a:rPr lang="zh-TW" altLang="en-US" sz="2400" b="1" dirty="0" smtClean="0"/>
              <a:t>：</a:t>
            </a:r>
            <a:r>
              <a:rPr lang="zh-TW" altLang="zh-TW" sz="2400" b="1" dirty="0" smtClean="0"/>
              <a:t>在此</a:t>
            </a:r>
            <a:r>
              <a:rPr lang="zh-TW" altLang="zh-TW" sz="2400" b="1" dirty="0"/>
              <a:t>時期由於受精卵分裂頻繁，對於輻射非常敏感因此</a:t>
            </a:r>
            <a:r>
              <a:rPr lang="zh-TW" altLang="zh-TW" sz="2400" b="1" dirty="0" smtClean="0"/>
              <a:t>常導致</a:t>
            </a:r>
            <a:endParaRPr lang="en-US" altLang="zh-TW" sz="2400" b="1" dirty="0" smtClean="0"/>
          </a:p>
          <a:p>
            <a:pPr algn="just">
              <a:lnSpc>
                <a:spcPts val="3500"/>
              </a:lnSpc>
            </a:pPr>
            <a:r>
              <a:rPr lang="zh-TW" altLang="en-US" sz="2400" b="1" dirty="0"/>
              <a:t> </a:t>
            </a:r>
            <a:r>
              <a:rPr lang="zh-TW" altLang="en-US" sz="2400" b="1" dirty="0" smtClean="0"/>
              <a:t>                      </a:t>
            </a:r>
            <a:r>
              <a:rPr lang="zh-TW" altLang="zh-TW" sz="2400" b="1" dirty="0" smtClean="0"/>
              <a:t>胚胎</a:t>
            </a:r>
            <a:r>
              <a:rPr lang="zh-TW" altLang="zh-TW" sz="2400" b="1" dirty="0"/>
              <a:t>死亡</a:t>
            </a:r>
            <a:r>
              <a:rPr lang="zh-TW" altLang="zh-TW" sz="2400" b="1" dirty="0" smtClean="0"/>
              <a:t>。</a:t>
            </a:r>
            <a:endParaRPr lang="zh-TW" altLang="zh-TW" sz="2400" b="1" dirty="0"/>
          </a:p>
          <a:p>
            <a:pPr algn="just">
              <a:lnSpc>
                <a:spcPts val="3500"/>
              </a:lnSpc>
            </a:pPr>
            <a:r>
              <a:rPr lang="en-US" altLang="zh-TW" sz="2400" b="1" dirty="0">
                <a:solidFill>
                  <a:srgbClr val="0070C0"/>
                </a:solidFill>
              </a:rPr>
              <a:t>(2</a:t>
            </a:r>
            <a:r>
              <a:rPr lang="en-US" altLang="zh-TW" sz="2400" b="1" dirty="0" smtClean="0">
                <a:solidFill>
                  <a:srgbClr val="0070C0"/>
                </a:solidFill>
              </a:rPr>
              <a:t>)</a:t>
            </a:r>
            <a:r>
              <a:rPr lang="zh-TW" altLang="zh-TW" sz="2400" b="1" u="sng" dirty="0">
                <a:solidFill>
                  <a:srgbClr val="0070C0"/>
                </a:solidFill>
              </a:rPr>
              <a:t>器官形成</a:t>
            </a:r>
            <a:r>
              <a:rPr lang="zh-TW" altLang="zh-TW" sz="2400" b="1" u="sng" dirty="0" smtClean="0">
                <a:solidFill>
                  <a:srgbClr val="0070C0"/>
                </a:solidFill>
              </a:rPr>
              <a:t>期</a:t>
            </a:r>
            <a:r>
              <a:rPr lang="zh-TW" altLang="en-US" sz="2400" b="1" dirty="0"/>
              <a:t>：</a:t>
            </a:r>
            <a:r>
              <a:rPr lang="zh-TW" altLang="zh-TW" sz="2400" b="1" dirty="0" smtClean="0"/>
              <a:t>在此</a:t>
            </a:r>
            <a:r>
              <a:rPr lang="zh-TW" altLang="zh-TW" sz="2400" b="1" dirty="0"/>
              <a:t>時期由於正值器官形成時期，所以常導致器官畸型</a:t>
            </a:r>
            <a:r>
              <a:rPr lang="zh-TW" altLang="zh-TW" sz="2400" b="1" dirty="0" smtClean="0"/>
              <a:t>，</a:t>
            </a:r>
            <a:endParaRPr lang="en-US" altLang="zh-TW" sz="2400" b="1" dirty="0" smtClean="0"/>
          </a:p>
          <a:p>
            <a:pPr algn="just">
              <a:lnSpc>
                <a:spcPts val="3500"/>
              </a:lnSpc>
            </a:pPr>
            <a:r>
              <a:rPr lang="zh-TW" altLang="en-US" sz="2400" b="1" dirty="0"/>
              <a:t> </a:t>
            </a:r>
            <a:r>
              <a:rPr lang="zh-TW" altLang="en-US" sz="2400" b="1" dirty="0" smtClean="0"/>
              <a:t>                         </a:t>
            </a:r>
            <a:r>
              <a:rPr lang="zh-TW" altLang="zh-TW" sz="2400" b="1" dirty="0" smtClean="0"/>
              <a:t>較嚴重</a:t>
            </a:r>
            <a:r>
              <a:rPr lang="zh-TW" altLang="zh-TW" sz="2400" b="1" dirty="0"/>
              <a:t>的器官畸型會導致新生兒死亡</a:t>
            </a:r>
            <a:r>
              <a:rPr lang="zh-TW" altLang="zh-TW" sz="2400" b="1" dirty="0" smtClean="0"/>
              <a:t>。</a:t>
            </a:r>
            <a:endParaRPr lang="zh-TW" altLang="zh-TW" sz="2400" b="1" dirty="0"/>
          </a:p>
          <a:p>
            <a:pPr algn="just">
              <a:lnSpc>
                <a:spcPts val="3500"/>
              </a:lnSpc>
            </a:pPr>
            <a:r>
              <a:rPr lang="en-US" altLang="zh-TW" sz="2400" b="1" dirty="0">
                <a:solidFill>
                  <a:srgbClr val="0070C0"/>
                </a:solidFill>
              </a:rPr>
              <a:t>(3</a:t>
            </a:r>
            <a:r>
              <a:rPr lang="en-US" altLang="zh-TW" sz="2400" b="1" dirty="0" smtClean="0">
                <a:solidFill>
                  <a:srgbClr val="0070C0"/>
                </a:solidFill>
              </a:rPr>
              <a:t>)</a:t>
            </a:r>
            <a:r>
              <a:rPr lang="zh-TW" altLang="zh-TW" sz="2400" b="1" u="sng" dirty="0">
                <a:solidFill>
                  <a:srgbClr val="0070C0"/>
                </a:solidFill>
              </a:rPr>
              <a:t>胎兒</a:t>
            </a:r>
            <a:r>
              <a:rPr lang="zh-TW" altLang="zh-TW" sz="2400" b="1" u="sng" dirty="0" smtClean="0">
                <a:solidFill>
                  <a:srgbClr val="0070C0"/>
                </a:solidFill>
              </a:rPr>
              <a:t>期</a:t>
            </a:r>
            <a:r>
              <a:rPr lang="zh-TW" altLang="en-US" sz="2400" b="1" dirty="0"/>
              <a:t>：</a:t>
            </a:r>
            <a:r>
              <a:rPr lang="zh-TW" altLang="zh-TW" sz="2400" b="1" dirty="0" smtClean="0"/>
              <a:t>在此</a:t>
            </a:r>
            <a:r>
              <a:rPr lang="zh-TW" altLang="zh-TW" sz="2400" b="1" dirty="0"/>
              <a:t>時期，胎兒各部器官已經發育完成，因此其對於輻射</a:t>
            </a:r>
            <a:r>
              <a:rPr lang="zh-TW" altLang="zh-TW" sz="2400" b="1" dirty="0" smtClean="0"/>
              <a:t>的抗性</a:t>
            </a:r>
            <a:endParaRPr lang="en-US" altLang="zh-TW" sz="2400" b="1" dirty="0" smtClean="0"/>
          </a:p>
          <a:p>
            <a:pPr algn="just">
              <a:lnSpc>
                <a:spcPts val="3500"/>
              </a:lnSpc>
            </a:pPr>
            <a:r>
              <a:rPr lang="zh-TW" altLang="en-US" sz="2400" b="1" dirty="0"/>
              <a:t> </a:t>
            </a:r>
            <a:r>
              <a:rPr lang="zh-TW" altLang="en-US" sz="2400" b="1" dirty="0" smtClean="0"/>
              <a:t>                  </a:t>
            </a:r>
            <a:r>
              <a:rPr lang="zh-TW" altLang="zh-TW" sz="2400" b="1" dirty="0" smtClean="0"/>
              <a:t>已</a:t>
            </a:r>
            <a:r>
              <a:rPr lang="zh-TW" altLang="zh-TW" sz="2400" b="1" dirty="0"/>
              <a:t>較大，通常引起胎兒的生長遲滯，至於人類則為心智遲滯</a:t>
            </a:r>
            <a:r>
              <a:rPr lang="zh-TW" altLang="zh-TW" sz="2400" b="1" dirty="0" smtClean="0"/>
              <a:t>或小</a:t>
            </a:r>
            <a:endParaRPr lang="en-US" altLang="zh-TW" sz="2400" b="1" dirty="0" smtClean="0"/>
          </a:p>
          <a:p>
            <a:pPr algn="just">
              <a:lnSpc>
                <a:spcPts val="3500"/>
              </a:lnSpc>
            </a:pPr>
            <a:r>
              <a:rPr lang="zh-TW" altLang="en-US" sz="2400" b="1" dirty="0"/>
              <a:t> </a:t>
            </a:r>
            <a:r>
              <a:rPr lang="zh-TW" altLang="en-US" sz="2400" b="1" dirty="0" smtClean="0"/>
              <a:t>                  </a:t>
            </a:r>
            <a:r>
              <a:rPr lang="zh-TW" altLang="zh-TW" sz="2400" b="1" dirty="0" smtClean="0"/>
              <a:t>頭</a:t>
            </a:r>
            <a:r>
              <a:rPr lang="zh-TW" altLang="zh-TW" sz="2400" b="1" dirty="0"/>
              <a:t>症</a:t>
            </a:r>
            <a:r>
              <a:rPr lang="zh-TW" altLang="zh-TW" sz="2400" b="1" dirty="0" smtClean="0"/>
              <a:t>。</a:t>
            </a:r>
            <a:endParaRPr lang="zh-TW" altLang="en-US" sz="2600" b="1" dirty="0"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6565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sz="quarter" idx="10"/>
          </p:nvPr>
        </p:nvSpPr>
        <p:spPr>
          <a:xfrm>
            <a:off x="1462755" y="187927"/>
            <a:ext cx="9289911" cy="598207"/>
          </a:xfrm>
        </p:spPr>
        <p:txBody>
          <a:bodyPr/>
          <a:lstStyle/>
          <a:p>
            <a:r>
              <a:rPr lang="en-US" altLang="zh-TW" sz="3000" dirty="0" smtClean="0"/>
              <a:t>2-6-3 </a:t>
            </a:r>
            <a:r>
              <a:rPr lang="zh-TW" altLang="en-US" sz="2800" dirty="0" smtClean="0"/>
              <a:t>確定</a:t>
            </a:r>
            <a:r>
              <a:rPr lang="zh-TW" altLang="en-US" sz="2800" dirty="0"/>
              <a:t>性效應</a:t>
            </a:r>
            <a:r>
              <a:rPr lang="en-US" altLang="zh-TW" sz="2800" dirty="0"/>
              <a:t>(</a:t>
            </a:r>
            <a:r>
              <a:rPr lang="zh-TW" altLang="en-US" sz="2800" dirty="0"/>
              <a:t>非機率效應</a:t>
            </a:r>
            <a:r>
              <a:rPr lang="en-US" altLang="zh-TW" sz="2800" dirty="0"/>
              <a:t>)</a:t>
            </a:r>
            <a:r>
              <a:rPr lang="zh-TW" altLang="en-US" sz="2800" dirty="0"/>
              <a:t>與機率效應</a:t>
            </a:r>
            <a:r>
              <a:rPr lang="zh-TW" altLang="en-US" sz="2800" dirty="0" smtClean="0"/>
              <a:t>效應</a:t>
            </a:r>
            <a:r>
              <a:rPr lang="en-US" altLang="zh-TW" sz="2800" dirty="0" smtClean="0"/>
              <a:t>(</a:t>
            </a:r>
            <a:r>
              <a:rPr lang="zh-TW" altLang="en-US" sz="2800" dirty="0" smtClean="0"/>
              <a:t>續</a:t>
            </a:r>
            <a:r>
              <a:rPr lang="en-US" altLang="zh-TW" sz="2800" dirty="0" smtClean="0"/>
              <a:t>)</a:t>
            </a:r>
            <a:endParaRPr lang="zh-TW" altLang="en-US" sz="26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1162756" y="1083733"/>
            <a:ext cx="9606844" cy="5206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700"/>
              </a:lnSpc>
            </a:pPr>
            <a:r>
              <a:rPr lang="zh-TW" altLang="en-US" sz="2400" dirty="0" smtClean="0">
                <a:solidFill>
                  <a:srgbClr val="C00000"/>
                </a:solidFill>
                <a:latin typeface="標楷體"/>
                <a:ea typeface="標楷體"/>
              </a:rPr>
              <a:t>▓ </a:t>
            </a:r>
            <a:r>
              <a:rPr lang="zh-TW" altLang="en-US" sz="2400" b="1" dirty="0" smtClean="0">
                <a:solidFill>
                  <a:srgbClr val="C00000"/>
                </a:solidFill>
              </a:rPr>
              <a:t>評估</a:t>
            </a:r>
            <a:r>
              <a:rPr lang="zh-TW" altLang="en-US" sz="24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輻射</a:t>
            </a:r>
            <a:r>
              <a:rPr lang="zh-TW" altLang="zh-TW" sz="2400" b="1" dirty="0">
                <a:solidFill>
                  <a:srgbClr val="C00000"/>
                </a:solidFill>
              </a:rPr>
              <a:t>劑量</a:t>
            </a:r>
            <a:r>
              <a:rPr lang="zh-TW" altLang="en-US" sz="2400" b="1" dirty="0" smtClean="0">
                <a:solidFill>
                  <a:srgbClr val="C00000"/>
                </a:solidFill>
              </a:rPr>
              <a:t>與</a:t>
            </a:r>
            <a:r>
              <a:rPr lang="zh-TW" altLang="en-US" sz="24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胎兒</a:t>
            </a:r>
            <a:r>
              <a:rPr lang="zh-TW" altLang="en-US" sz="2400" b="1" dirty="0" smtClean="0">
                <a:solidFill>
                  <a:srgbClr val="C00000"/>
                </a:solidFill>
              </a:rPr>
              <a:t>器官</a:t>
            </a:r>
            <a:r>
              <a:rPr lang="zh-TW" altLang="en-US" sz="2400" b="1" dirty="0">
                <a:solidFill>
                  <a:srgbClr val="C00000"/>
                </a:solidFill>
              </a:rPr>
              <a:t>畸形間的</a:t>
            </a:r>
            <a:r>
              <a:rPr lang="zh-TW" altLang="en-US" sz="2400" b="1" dirty="0" smtClean="0">
                <a:solidFill>
                  <a:srgbClr val="C00000"/>
                </a:solidFill>
              </a:rPr>
              <a:t>關係</a:t>
            </a:r>
            <a:endParaRPr lang="en-US" altLang="zh-TW" sz="2400" b="1" dirty="0" smtClean="0">
              <a:solidFill>
                <a:srgbClr val="C00000"/>
              </a:solidFill>
            </a:endParaRPr>
          </a:p>
          <a:p>
            <a:pPr>
              <a:lnSpc>
                <a:spcPts val="3700"/>
              </a:lnSpc>
            </a:pP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      由於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輻射對於胎兒有上述諸種效應</a:t>
            </a:r>
            <a:r>
              <a:rPr lang="en-US" altLang="zh-TW" sz="2400" b="1" dirty="0" smtClean="0"/>
              <a:t>(</a:t>
            </a:r>
            <a:r>
              <a:rPr lang="zh-TW" altLang="zh-TW" sz="2400" b="1" dirty="0" smtClean="0"/>
              <a:t>著</a:t>
            </a:r>
            <a:r>
              <a:rPr lang="zh-TW" altLang="zh-TW" sz="2400" b="1" dirty="0"/>
              <a:t>床</a:t>
            </a:r>
            <a:r>
              <a:rPr lang="zh-TW" altLang="zh-TW" sz="2400" b="1" dirty="0" smtClean="0"/>
              <a:t>前期</a:t>
            </a:r>
            <a:r>
              <a:rPr lang="zh-TW" altLang="en-US" sz="2400" b="1" dirty="0" smtClean="0"/>
              <a:t>、</a:t>
            </a:r>
            <a:r>
              <a:rPr lang="zh-TW" altLang="zh-TW" sz="2400" b="1" dirty="0" smtClean="0"/>
              <a:t> 器官</a:t>
            </a:r>
            <a:r>
              <a:rPr lang="zh-TW" altLang="zh-TW" sz="2400" b="1" dirty="0"/>
              <a:t>形成</a:t>
            </a:r>
            <a:r>
              <a:rPr lang="zh-TW" altLang="zh-TW" sz="2400" b="1" dirty="0" smtClean="0"/>
              <a:t>期</a:t>
            </a:r>
            <a:r>
              <a:rPr lang="zh-TW" altLang="en-US" sz="2400" b="1" dirty="0" smtClean="0"/>
              <a:t>、</a:t>
            </a:r>
            <a:r>
              <a:rPr lang="zh-TW" altLang="zh-TW" sz="2400" b="1" dirty="0" smtClean="0"/>
              <a:t>胎兒</a:t>
            </a:r>
            <a:endParaRPr lang="en-US" altLang="zh-TW" sz="2400" b="1" dirty="0" smtClean="0"/>
          </a:p>
          <a:p>
            <a:pPr>
              <a:lnSpc>
                <a:spcPts val="3700"/>
              </a:lnSpc>
            </a:pPr>
            <a:r>
              <a:rPr lang="en-US" altLang="zh-TW" sz="2400" b="1" dirty="0"/>
              <a:t> </a:t>
            </a:r>
            <a:r>
              <a:rPr lang="en-US" altLang="zh-TW" sz="2400" b="1" dirty="0" smtClean="0"/>
              <a:t>    </a:t>
            </a:r>
            <a:r>
              <a:rPr lang="zh-TW" altLang="zh-TW" sz="2400" b="1" dirty="0" smtClean="0"/>
              <a:t>期</a:t>
            </a:r>
            <a:r>
              <a:rPr lang="en-US" altLang="zh-TW" sz="2400" b="1" dirty="0" smtClean="0"/>
              <a:t>)</a:t>
            </a:r>
            <a:r>
              <a:rPr lang="zh-TW" altLang="en-US" sz="2400" b="1" dirty="0" smtClean="0"/>
              <a:t>因此對於</a:t>
            </a:r>
            <a:r>
              <a:rPr lang="zh-TW" altLang="zh-TW" sz="2400" b="1" dirty="0" smtClean="0"/>
              <a:t>懷孕</a:t>
            </a:r>
            <a:r>
              <a:rPr lang="zh-TW" altLang="en-US" sz="2400" b="1" dirty="0" smtClean="0"/>
              <a:t>或可能</a:t>
            </a:r>
            <a:r>
              <a:rPr lang="zh-TW" altLang="zh-TW" sz="2400" b="1" dirty="0" smtClean="0"/>
              <a:t>懷孕</a:t>
            </a:r>
            <a:r>
              <a:rPr lang="zh-TW" altLang="en-US" sz="2400" b="1" dirty="0" smtClean="0"/>
              <a:t>得婦女，須接受診斷用輻射或治療用</a:t>
            </a:r>
            <a:r>
              <a:rPr lang="zh-TW" altLang="en-US" sz="2400" b="1" dirty="0" smtClean="0"/>
              <a:t>輻</a:t>
            </a:r>
            <a:endParaRPr lang="en-US" altLang="zh-TW" sz="2400" b="1" dirty="0" smtClean="0"/>
          </a:p>
          <a:p>
            <a:pPr>
              <a:lnSpc>
                <a:spcPts val="3700"/>
              </a:lnSpc>
            </a:pPr>
            <a:r>
              <a:rPr lang="en-US" altLang="zh-TW" sz="2400" b="1" dirty="0"/>
              <a:t> </a:t>
            </a:r>
            <a:r>
              <a:rPr lang="en-US" altLang="zh-TW" sz="2400" b="1" dirty="0" smtClean="0"/>
              <a:t>    </a:t>
            </a:r>
            <a:r>
              <a:rPr lang="zh-TW" altLang="en-US" sz="2400" b="1" dirty="0" smtClean="0"/>
              <a:t>射</a:t>
            </a:r>
            <a:r>
              <a:rPr lang="zh-TW" altLang="en-US" sz="2400" b="1" dirty="0" smtClean="0"/>
              <a:t>時，就要特別謹慎。何況沒有任何一個</a:t>
            </a:r>
            <a:r>
              <a:rPr lang="zh-TW" altLang="zh-TW" sz="2400" b="1" dirty="0" smtClean="0"/>
              <a:t>劑量</a:t>
            </a:r>
            <a:r>
              <a:rPr lang="zh-TW" altLang="en-US" sz="2400" b="1" dirty="0" smtClean="0"/>
              <a:t>標準可以被認為是</a:t>
            </a:r>
            <a:r>
              <a:rPr lang="zh-TW" altLang="en-US" sz="2400" b="1" dirty="0" smtClean="0"/>
              <a:t>絕</a:t>
            </a:r>
            <a:endParaRPr lang="en-US" altLang="zh-TW" sz="2400" b="1" dirty="0" smtClean="0"/>
          </a:p>
          <a:p>
            <a:pPr>
              <a:lnSpc>
                <a:spcPts val="3700"/>
              </a:lnSpc>
            </a:pPr>
            <a:r>
              <a:rPr lang="en-US" altLang="zh-TW" sz="2400" b="1" dirty="0"/>
              <a:t> </a:t>
            </a:r>
            <a:r>
              <a:rPr lang="en-US" altLang="zh-TW" sz="2400" b="1" dirty="0" smtClean="0"/>
              <a:t>    </a:t>
            </a:r>
            <a:r>
              <a:rPr lang="zh-TW" altLang="en-US" sz="2400" b="1" dirty="0" smtClean="0"/>
              <a:t>對</a:t>
            </a:r>
            <a:r>
              <a:rPr lang="zh-TW" altLang="en-US" sz="2400" b="1" dirty="0" smtClean="0"/>
              <a:t>安全的。此外，人類族群裡有</a:t>
            </a:r>
            <a:r>
              <a:rPr lang="en-US" altLang="zh-TW" sz="2400" b="1" dirty="0" smtClean="0"/>
              <a:t>5%</a:t>
            </a:r>
            <a:r>
              <a:rPr lang="en-US" altLang="zh-TW" sz="2400" b="1" dirty="0" smtClean="0">
                <a:latin typeface="標楷體"/>
                <a:ea typeface="標楷體"/>
              </a:rPr>
              <a:t>〜</a:t>
            </a:r>
            <a:r>
              <a:rPr lang="en-US" altLang="zh-TW" sz="2400" b="1" dirty="0" smtClean="0"/>
              <a:t>10%</a:t>
            </a:r>
            <a:r>
              <a:rPr lang="zh-TW" altLang="en-US" sz="2400" b="1" dirty="0" smtClean="0"/>
              <a:t>的先天畸形存在，因此</a:t>
            </a:r>
            <a:r>
              <a:rPr lang="zh-TW" altLang="en-US" sz="2400" b="1" dirty="0" smtClean="0"/>
              <a:t>要</a:t>
            </a:r>
            <a:endParaRPr lang="en-US" altLang="zh-TW" sz="2400" b="1" dirty="0" smtClean="0"/>
          </a:p>
          <a:p>
            <a:pPr>
              <a:lnSpc>
                <a:spcPts val="3700"/>
              </a:lnSpc>
            </a:pPr>
            <a:r>
              <a:rPr lang="en-US" altLang="zh-TW" sz="2400" b="1" dirty="0"/>
              <a:t> </a:t>
            </a:r>
            <a:r>
              <a:rPr lang="en-US" altLang="zh-TW" sz="2400" b="1" dirty="0" smtClean="0"/>
              <a:t>    </a:t>
            </a:r>
            <a:r>
              <a:rPr lang="zh-TW" altLang="en-US" sz="2400" b="1" dirty="0" smtClean="0"/>
              <a:t>評估</a:t>
            </a: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輻射</a:t>
            </a:r>
            <a:r>
              <a:rPr lang="zh-TW" altLang="zh-TW" sz="2400" b="1" dirty="0" smtClean="0"/>
              <a:t>劑量</a:t>
            </a:r>
            <a:r>
              <a:rPr lang="zh-TW" altLang="en-US" sz="2400" b="1" dirty="0" smtClean="0"/>
              <a:t>與器官畸形間的關係，實際上非常困難。</a:t>
            </a:r>
            <a:endParaRPr lang="en-US" altLang="zh-TW" sz="2400" b="1" dirty="0" smtClean="0"/>
          </a:p>
          <a:p>
            <a:endParaRPr lang="en-US" altLang="zh-TW" sz="2400" dirty="0" smtClean="0">
              <a:solidFill>
                <a:srgbClr val="C00000"/>
              </a:solidFill>
              <a:latin typeface="標楷體"/>
              <a:ea typeface="標楷體"/>
            </a:endParaRPr>
          </a:p>
          <a:p>
            <a:pPr>
              <a:lnSpc>
                <a:spcPts val="3700"/>
              </a:lnSpc>
            </a:pPr>
            <a:r>
              <a:rPr lang="zh-TW" altLang="en-US" sz="2400" dirty="0" smtClean="0">
                <a:solidFill>
                  <a:srgbClr val="C00000"/>
                </a:solidFill>
                <a:latin typeface="標楷體"/>
                <a:ea typeface="標楷體"/>
              </a:rPr>
              <a:t>▓ </a:t>
            </a:r>
            <a:r>
              <a:rPr lang="zh-TW" altLang="zh-TW" sz="2400" b="1" dirty="0" smtClean="0">
                <a:solidFill>
                  <a:srgbClr val="C00000"/>
                </a:solidFill>
              </a:rPr>
              <a:t>胚胎</a:t>
            </a:r>
            <a:r>
              <a:rPr lang="zh-TW" altLang="zh-TW" sz="2400" b="1" dirty="0">
                <a:solidFill>
                  <a:srgbClr val="C00000"/>
                </a:solidFill>
              </a:rPr>
              <a:t>或</a:t>
            </a:r>
            <a:r>
              <a:rPr lang="zh-TW" altLang="zh-TW" sz="2400" b="1" dirty="0" smtClean="0">
                <a:solidFill>
                  <a:srgbClr val="C00000"/>
                </a:solidFill>
              </a:rPr>
              <a:t>胎兒劑量</a:t>
            </a:r>
            <a:r>
              <a:rPr lang="zh-TW" altLang="en-US" sz="2400" b="1" dirty="0">
                <a:solidFill>
                  <a:srgbClr val="C00000"/>
                </a:solidFill>
              </a:rPr>
              <a:t>標準</a:t>
            </a:r>
            <a:endParaRPr lang="en-US" altLang="zh-TW" sz="2400" b="1" dirty="0" smtClean="0">
              <a:solidFill>
                <a:srgbClr val="C00000"/>
              </a:solidFill>
            </a:endParaRPr>
          </a:p>
          <a:p>
            <a:pPr>
              <a:lnSpc>
                <a:spcPts val="3700"/>
              </a:lnSpc>
            </a:pPr>
            <a:r>
              <a:rPr lang="en-US" altLang="zh-TW" sz="2400" b="1" dirty="0" smtClean="0"/>
              <a:t>     </a:t>
            </a:r>
            <a:r>
              <a:rPr lang="zh-TW" altLang="zh-TW" sz="2400" b="1" dirty="0" smtClean="0"/>
              <a:t>通常</a:t>
            </a:r>
            <a:r>
              <a:rPr lang="zh-TW" altLang="zh-TW" sz="2400" b="1" dirty="0"/>
              <a:t>婦女懷孕期在</a:t>
            </a:r>
            <a:r>
              <a:rPr lang="en-US" altLang="zh-TW" sz="2400" b="1" dirty="0"/>
              <a:t>10</a:t>
            </a:r>
            <a:r>
              <a:rPr lang="zh-TW" altLang="zh-TW" sz="2400" b="1" dirty="0"/>
              <a:t>天至</a:t>
            </a:r>
            <a:r>
              <a:rPr lang="en-US" altLang="zh-TW" sz="2400" b="1" dirty="0"/>
              <a:t>26</a:t>
            </a:r>
            <a:r>
              <a:rPr lang="zh-TW" altLang="zh-TW" sz="2400" b="1" dirty="0"/>
              <a:t>週之間的胚胎或胎兒，若</a:t>
            </a:r>
            <a:r>
              <a:rPr lang="zh-TW" altLang="zh-TW" sz="2400" b="1" dirty="0" smtClean="0"/>
              <a:t>接受</a:t>
            </a:r>
            <a:r>
              <a:rPr lang="en-US" altLang="zh-TW" sz="2400" b="1" dirty="0" smtClean="0"/>
              <a:t>0.1Gy</a:t>
            </a:r>
            <a:r>
              <a:rPr lang="zh-TW" altLang="zh-TW" sz="2400" b="1" dirty="0" smtClean="0"/>
              <a:t>以</a:t>
            </a:r>
            <a:endParaRPr lang="en-US" altLang="zh-TW" sz="2400" b="1" dirty="0" smtClean="0"/>
          </a:p>
          <a:p>
            <a:pPr>
              <a:lnSpc>
                <a:spcPts val="3700"/>
              </a:lnSpc>
            </a:pPr>
            <a:r>
              <a:rPr lang="en-US" altLang="zh-TW" sz="2400" b="1" dirty="0"/>
              <a:t> </a:t>
            </a:r>
            <a:r>
              <a:rPr lang="en-US" altLang="zh-TW" sz="2400" b="1" dirty="0" smtClean="0"/>
              <a:t>   </a:t>
            </a:r>
            <a:r>
              <a:rPr lang="zh-TW" altLang="zh-TW" sz="2400" b="1" dirty="0" smtClean="0"/>
              <a:t>上</a:t>
            </a:r>
            <a:r>
              <a:rPr lang="zh-TW" altLang="zh-TW" sz="2400" b="1" dirty="0"/>
              <a:t>的劑量，則</a:t>
            </a:r>
            <a:r>
              <a:rPr lang="zh-TW" altLang="zh-TW" sz="2400" b="1" dirty="0" smtClean="0"/>
              <a:t>應考</a:t>
            </a:r>
            <a:r>
              <a:rPr lang="zh-TW" altLang="en-US" sz="2400" b="1" dirty="0" smtClean="0"/>
              <a:t>慮</a:t>
            </a:r>
            <a:r>
              <a:rPr lang="zh-TW" altLang="zh-TW" sz="2400" b="1" dirty="0" smtClean="0"/>
              <a:t>治療</a:t>
            </a:r>
            <a:r>
              <a:rPr lang="zh-TW" altLang="zh-TW" sz="2400" b="1" dirty="0"/>
              <a:t>性</a:t>
            </a:r>
            <a:r>
              <a:rPr lang="en-US" altLang="zh-TW" sz="2400" b="1" dirty="0"/>
              <a:t>(</a:t>
            </a:r>
            <a:r>
              <a:rPr lang="zh-TW" altLang="zh-TW" sz="2400" b="1" dirty="0"/>
              <a:t>人工</a:t>
            </a:r>
            <a:r>
              <a:rPr lang="en-US" altLang="zh-TW" sz="2400" b="1" dirty="0"/>
              <a:t>)</a:t>
            </a:r>
            <a:r>
              <a:rPr lang="zh-TW" altLang="zh-TW" sz="2400" b="1" dirty="0"/>
              <a:t>流產，胚胎劑量若</a:t>
            </a:r>
            <a:r>
              <a:rPr lang="zh-TW" altLang="zh-TW" sz="2400" b="1" dirty="0" smtClean="0"/>
              <a:t>在</a:t>
            </a:r>
            <a:r>
              <a:rPr lang="en-US" altLang="zh-TW" sz="2400" b="1" dirty="0" smtClean="0"/>
              <a:t>0.1Gy</a:t>
            </a:r>
            <a:r>
              <a:rPr lang="zh-TW" altLang="zh-TW" sz="2400" b="1" dirty="0"/>
              <a:t>以下</a:t>
            </a:r>
            <a:r>
              <a:rPr lang="zh-TW" altLang="zh-TW" sz="2400" b="1" dirty="0" smtClean="0"/>
              <a:t>，</a:t>
            </a:r>
            <a:endParaRPr lang="en-US" altLang="zh-TW" sz="2400" b="1" dirty="0" smtClean="0"/>
          </a:p>
          <a:p>
            <a:pPr>
              <a:lnSpc>
                <a:spcPts val="3700"/>
              </a:lnSpc>
            </a:pPr>
            <a:r>
              <a:rPr lang="en-US" altLang="zh-TW" sz="2400" b="1" dirty="0"/>
              <a:t> </a:t>
            </a:r>
            <a:r>
              <a:rPr lang="en-US" altLang="zh-TW" sz="2400" b="1" dirty="0" smtClean="0"/>
              <a:t>   </a:t>
            </a:r>
            <a:r>
              <a:rPr lang="zh-TW" altLang="zh-TW" sz="2400" b="1" dirty="0" smtClean="0"/>
              <a:t>則</a:t>
            </a:r>
            <a:r>
              <a:rPr lang="zh-TW" altLang="zh-TW" sz="2400" b="1" dirty="0"/>
              <a:t>以羊水穿刺及染色體檢查等結果，作為參考即可</a:t>
            </a:r>
            <a:r>
              <a:rPr lang="zh-TW" altLang="zh-TW" sz="2400" dirty="0" smtClean="0"/>
              <a:t>。</a:t>
            </a:r>
            <a:endParaRPr lang="zh-TW" altLang="en-US" sz="2600" b="1" dirty="0"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9494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TW" dirty="0" smtClean="0"/>
              <a:t>2-7 </a:t>
            </a:r>
            <a:r>
              <a:rPr lang="zh-TW" altLang="en-US" dirty="0" smtClean="0"/>
              <a:t>結語</a:t>
            </a:r>
            <a:endParaRPr lang="zh-TW" altLang="en-US" dirty="0"/>
          </a:p>
        </p:txBody>
      </p:sp>
      <p:sp>
        <p:nvSpPr>
          <p:cNvPr id="3" name="矩形 2"/>
          <p:cNvSpPr/>
          <p:nvPr/>
        </p:nvSpPr>
        <p:spPr>
          <a:xfrm>
            <a:off x="1064030" y="1554480"/>
            <a:ext cx="9876114" cy="40421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ts val="3700"/>
              </a:lnSpc>
              <a:spcBef>
                <a:spcPts val="1200"/>
              </a:spcBef>
              <a:buFont typeface="Wingdings" panose="05000000000000000000" pitchFamily="2" charset="2"/>
              <a:buChar char="n"/>
            </a:pP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游離輻射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對</a:t>
            </a: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細胞的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效應，主要包含</a:t>
            </a:r>
            <a:r>
              <a:rPr lang="zh-TW" altLang="en-US" sz="2400" b="1" u="sng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間接作用和</a:t>
            </a:r>
            <a:r>
              <a:rPr lang="zh-TW" altLang="en-US" sz="2400" b="1" u="sng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直接</a:t>
            </a:r>
            <a:r>
              <a:rPr lang="zh-TW" altLang="en-US" sz="2400" b="1" u="sng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作用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。</a:t>
            </a: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間接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作用是 </a:t>
            </a:r>
            <a:r>
              <a:rPr lang="zh-TW" altLang="zh-TW" sz="24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輻射游離</a:t>
            </a:r>
            <a:r>
              <a:rPr lang="zh-TW" altLang="zh-TW" sz="24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或激發細胞</a:t>
            </a:r>
            <a:r>
              <a:rPr lang="zh-TW" altLang="zh-TW" sz="24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內或環境中的</a:t>
            </a:r>
            <a:r>
              <a:rPr lang="zh-TW" altLang="zh-TW" sz="24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水分子</a:t>
            </a:r>
            <a:r>
              <a:rPr lang="zh-TW" altLang="zh-TW" sz="24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而產生了自由基或</a:t>
            </a:r>
            <a:r>
              <a:rPr lang="en-US" altLang="zh-TW" sz="24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H</a:t>
            </a:r>
            <a:r>
              <a:rPr lang="en-US" altLang="zh-TW" sz="2400" b="1" baseline="-2500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2</a:t>
            </a:r>
            <a:r>
              <a:rPr lang="en-US" altLang="zh-TW" sz="24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O</a:t>
            </a:r>
            <a:r>
              <a:rPr lang="en-US" altLang="zh-TW" sz="2400" b="1" baseline="-2500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2</a:t>
            </a:r>
            <a:r>
              <a:rPr lang="zh-TW" altLang="zh-TW" sz="24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等中間</a:t>
            </a:r>
            <a:r>
              <a:rPr lang="zh-TW" altLang="zh-TW" sz="24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產物</a:t>
            </a:r>
            <a:r>
              <a:rPr lang="zh-TW" altLang="zh-TW" sz="24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，這些化性</a:t>
            </a:r>
            <a:r>
              <a:rPr lang="zh-TW" altLang="zh-TW" sz="24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活潑的中間產物</a:t>
            </a:r>
            <a:r>
              <a:rPr lang="zh-TW" altLang="zh-TW" sz="24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與</a:t>
            </a:r>
            <a:r>
              <a:rPr lang="zh-TW" altLang="zh-TW" sz="24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細胞重要</a:t>
            </a:r>
            <a:r>
              <a:rPr lang="zh-TW" altLang="zh-TW" sz="24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的分子起作用而造成細胞的傷害</a:t>
            </a:r>
            <a:r>
              <a:rPr lang="zh-TW" altLang="zh-TW" sz="24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。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而</a:t>
            </a: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直接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作用是細胞分子受</a:t>
            </a: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輻射的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游離</a:t>
            </a: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或激發作用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而導</a:t>
            </a: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至巨分子鍵的斷裂，使整個分子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受到</a:t>
            </a: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破壞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。</a:t>
            </a:r>
            <a:endParaRPr lang="en-US" altLang="zh-TW" sz="2400" b="1" dirty="0" smtClean="0"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ts val="3700"/>
              </a:lnSpc>
              <a:spcBef>
                <a:spcPts val="1200"/>
              </a:spcBef>
              <a:buFont typeface="Wingdings" panose="05000000000000000000" pitchFamily="2" charset="2"/>
              <a:buChar char="n"/>
            </a:pP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相同</a:t>
            </a: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種類的細胞但在不同的生命週期受輻射傷害的程度會有不同。其中</a:t>
            </a:r>
            <a:r>
              <a:rPr lang="zh-TW" altLang="en-US" sz="2400" b="1" u="sng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最敏感的</a:t>
            </a:r>
            <a:r>
              <a:rPr lang="zh-TW" altLang="en-US" sz="2400" b="1" u="sng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是分裂</a:t>
            </a:r>
            <a:r>
              <a:rPr lang="zh-TW" altLang="en-US" sz="2400" b="1" u="sng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準備期</a:t>
            </a:r>
            <a:r>
              <a:rPr lang="en-US" altLang="zh-TW" sz="2400" b="1" u="sng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(G2)</a:t>
            </a:r>
            <a:r>
              <a:rPr lang="zh-TW" altLang="en-US" sz="2400" b="1" u="sng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與分裂期</a:t>
            </a:r>
            <a:r>
              <a:rPr lang="en-US" altLang="zh-TW" sz="2400" b="1" u="sng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(M)</a:t>
            </a: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，細胞靜止期</a:t>
            </a:r>
            <a:r>
              <a:rPr lang="en-US" altLang="zh-TW" sz="2400" b="1" dirty="0"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(G0)</a:t>
            </a: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與</a:t>
            </a:r>
            <a:r>
              <a:rPr lang="en-US" altLang="zh-TW" sz="2400" b="1" dirty="0"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DNA</a:t>
            </a: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合成準備期</a:t>
            </a:r>
            <a:r>
              <a:rPr lang="en-US" altLang="zh-TW" sz="2400" b="1" dirty="0"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(G1)</a:t>
            </a: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次之，</a:t>
            </a:r>
            <a:r>
              <a:rPr lang="zh-TW" altLang="en-US" sz="2400" b="1" u="sng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最不敏感</a:t>
            </a:r>
            <a:r>
              <a:rPr lang="zh-TW" altLang="en-US" sz="2400" b="1" u="sng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的是</a:t>
            </a:r>
            <a:r>
              <a:rPr lang="en-US" altLang="zh-TW" sz="2400" b="1" u="sng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DNA</a:t>
            </a:r>
            <a:r>
              <a:rPr lang="zh-TW" altLang="en-US" sz="2400" b="1" u="sng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合成期</a:t>
            </a:r>
            <a:r>
              <a:rPr lang="en-US" altLang="zh-TW" sz="2400" b="1" u="sng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(S)</a:t>
            </a:r>
            <a:r>
              <a:rPr lang="zh-TW" altLang="en-US" sz="2400" b="1" dirty="0" smtClean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。</a:t>
            </a:r>
            <a:endParaRPr lang="en-US" altLang="zh-TW" sz="2400" b="1" dirty="0" smtClean="0"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01672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字方塊 9"/>
          <p:cNvSpPr txBox="1"/>
          <p:nvPr/>
        </p:nvSpPr>
        <p:spPr>
          <a:xfrm>
            <a:off x="8681413" y="5520267"/>
            <a:ext cx="28409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圖片來</a:t>
            </a:r>
            <a:r>
              <a:rPr lang="zh-TW" altLang="en-US" sz="14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源</a:t>
            </a:r>
            <a:r>
              <a:rPr lang="zh-TW" altLang="en-US" sz="14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TW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http://</a:t>
            </a:r>
            <a:r>
              <a:rPr lang="en-US" altLang="zh-TW" sz="1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www.hkpe.net/hkdsepe/human_body/cell.htm</a:t>
            </a:r>
            <a:endParaRPr lang="zh-TW" altLang="en-US" sz="1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://www.hkpe.net/hkdsepe/human_body/images/cell_struc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0508" y="2635894"/>
            <a:ext cx="6062823" cy="3569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字版面配置區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TW" dirty="0"/>
              <a:t>2-2-1  </a:t>
            </a:r>
            <a:r>
              <a:rPr lang="zh-TW" altLang="en-US" dirty="0"/>
              <a:t>生物體的基本</a:t>
            </a:r>
            <a:r>
              <a:rPr lang="zh-TW" altLang="en-US" dirty="0" smtClean="0"/>
              <a:t>構造－細胞</a:t>
            </a:r>
            <a:endParaRPr lang="zh-TW" altLang="en-US" dirty="0"/>
          </a:p>
        </p:txBody>
      </p:sp>
      <p:grpSp>
        <p:nvGrpSpPr>
          <p:cNvPr id="20" name="群組 19"/>
          <p:cNvGrpSpPr/>
          <p:nvPr/>
        </p:nvGrpSpPr>
        <p:grpSpPr>
          <a:xfrm>
            <a:off x="1844947" y="1146152"/>
            <a:ext cx="8269897" cy="1303734"/>
            <a:chOff x="311422" y="1098527"/>
            <a:chExt cx="8269897" cy="1303734"/>
          </a:xfrm>
        </p:grpSpPr>
        <p:sp>
          <p:nvSpPr>
            <p:cNvPr id="13" name="手繪多邊形 12"/>
            <p:cNvSpPr/>
            <p:nvPr/>
          </p:nvSpPr>
          <p:spPr>
            <a:xfrm>
              <a:off x="2583049" y="1098527"/>
              <a:ext cx="1409598" cy="1303734"/>
            </a:xfrm>
            <a:custGeom>
              <a:avLst/>
              <a:gdLst>
                <a:gd name="connsiteX0" fmla="*/ 0 w 1303734"/>
                <a:gd name="connsiteY0" fmla="*/ 651867 h 1303734"/>
                <a:gd name="connsiteX1" fmla="*/ 651867 w 1303734"/>
                <a:gd name="connsiteY1" fmla="*/ 0 h 1303734"/>
                <a:gd name="connsiteX2" fmla="*/ 1303734 w 1303734"/>
                <a:gd name="connsiteY2" fmla="*/ 651867 h 1303734"/>
                <a:gd name="connsiteX3" fmla="*/ 651867 w 1303734"/>
                <a:gd name="connsiteY3" fmla="*/ 1303734 h 1303734"/>
                <a:gd name="connsiteX4" fmla="*/ 0 w 1303734"/>
                <a:gd name="connsiteY4" fmla="*/ 651867 h 130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3734" h="1303734">
                  <a:moveTo>
                    <a:pt x="0" y="651867"/>
                  </a:moveTo>
                  <a:cubicBezTo>
                    <a:pt x="0" y="291851"/>
                    <a:pt x="291851" y="0"/>
                    <a:pt x="651867" y="0"/>
                  </a:cubicBezTo>
                  <a:cubicBezTo>
                    <a:pt x="1011883" y="0"/>
                    <a:pt x="1303734" y="291851"/>
                    <a:pt x="1303734" y="651867"/>
                  </a:cubicBezTo>
                  <a:cubicBezTo>
                    <a:pt x="1303734" y="1011883"/>
                    <a:pt x="1011883" y="1303734"/>
                    <a:pt x="651867" y="1303734"/>
                  </a:cubicBezTo>
                  <a:cubicBezTo>
                    <a:pt x="291851" y="1303734"/>
                    <a:pt x="0" y="1011883"/>
                    <a:pt x="0" y="651867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7597" tIns="217597" rIns="217597" bIns="217597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400" b="1" kern="1200" dirty="0" smtClean="0">
                  <a:latin typeface="微軟正黑體" pitchFamily="34" charset="-120"/>
                  <a:ea typeface="微軟正黑體" pitchFamily="34" charset="-120"/>
                </a:rPr>
                <a:t>細胞核</a:t>
              </a:r>
              <a:endParaRPr lang="zh-TW" altLang="en-US" sz="2400" b="1" kern="1200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4" name="手繪多邊形 13"/>
            <p:cNvSpPr/>
            <p:nvPr/>
          </p:nvSpPr>
          <p:spPr>
            <a:xfrm>
              <a:off x="4098511" y="1372310"/>
              <a:ext cx="756165" cy="756165"/>
            </a:xfrm>
            <a:custGeom>
              <a:avLst/>
              <a:gdLst>
                <a:gd name="connsiteX0" fmla="*/ 100230 w 756165"/>
                <a:gd name="connsiteY0" fmla="*/ 289157 h 756165"/>
                <a:gd name="connsiteX1" fmla="*/ 289157 w 756165"/>
                <a:gd name="connsiteY1" fmla="*/ 289157 h 756165"/>
                <a:gd name="connsiteX2" fmla="*/ 289157 w 756165"/>
                <a:gd name="connsiteY2" fmla="*/ 100230 h 756165"/>
                <a:gd name="connsiteX3" fmla="*/ 467008 w 756165"/>
                <a:gd name="connsiteY3" fmla="*/ 100230 h 756165"/>
                <a:gd name="connsiteX4" fmla="*/ 467008 w 756165"/>
                <a:gd name="connsiteY4" fmla="*/ 289157 h 756165"/>
                <a:gd name="connsiteX5" fmla="*/ 655935 w 756165"/>
                <a:gd name="connsiteY5" fmla="*/ 289157 h 756165"/>
                <a:gd name="connsiteX6" fmla="*/ 655935 w 756165"/>
                <a:gd name="connsiteY6" fmla="*/ 467008 h 756165"/>
                <a:gd name="connsiteX7" fmla="*/ 467008 w 756165"/>
                <a:gd name="connsiteY7" fmla="*/ 467008 h 756165"/>
                <a:gd name="connsiteX8" fmla="*/ 467008 w 756165"/>
                <a:gd name="connsiteY8" fmla="*/ 655935 h 756165"/>
                <a:gd name="connsiteX9" fmla="*/ 289157 w 756165"/>
                <a:gd name="connsiteY9" fmla="*/ 655935 h 756165"/>
                <a:gd name="connsiteX10" fmla="*/ 289157 w 756165"/>
                <a:gd name="connsiteY10" fmla="*/ 467008 h 756165"/>
                <a:gd name="connsiteX11" fmla="*/ 100230 w 756165"/>
                <a:gd name="connsiteY11" fmla="*/ 467008 h 756165"/>
                <a:gd name="connsiteX12" fmla="*/ 100230 w 756165"/>
                <a:gd name="connsiteY12" fmla="*/ 289157 h 756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56165" h="756165">
                  <a:moveTo>
                    <a:pt x="100230" y="289157"/>
                  </a:moveTo>
                  <a:lnTo>
                    <a:pt x="289157" y="289157"/>
                  </a:lnTo>
                  <a:lnTo>
                    <a:pt x="289157" y="100230"/>
                  </a:lnTo>
                  <a:lnTo>
                    <a:pt x="467008" y="100230"/>
                  </a:lnTo>
                  <a:lnTo>
                    <a:pt x="467008" y="289157"/>
                  </a:lnTo>
                  <a:lnTo>
                    <a:pt x="655935" y="289157"/>
                  </a:lnTo>
                  <a:lnTo>
                    <a:pt x="655935" y="467008"/>
                  </a:lnTo>
                  <a:lnTo>
                    <a:pt x="467008" y="467008"/>
                  </a:lnTo>
                  <a:lnTo>
                    <a:pt x="467008" y="655935"/>
                  </a:lnTo>
                  <a:lnTo>
                    <a:pt x="289157" y="655935"/>
                  </a:lnTo>
                  <a:lnTo>
                    <a:pt x="289157" y="467008"/>
                  </a:lnTo>
                  <a:lnTo>
                    <a:pt x="100230" y="467008"/>
                  </a:lnTo>
                  <a:lnTo>
                    <a:pt x="100230" y="289157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0230" tIns="289157" rIns="100230" bIns="289157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TW" altLang="en-US" sz="1300" kern="1200"/>
            </a:p>
          </p:txBody>
        </p:sp>
        <p:sp>
          <p:nvSpPr>
            <p:cNvPr id="15" name="手繪多邊形 14"/>
            <p:cNvSpPr/>
            <p:nvPr/>
          </p:nvSpPr>
          <p:spPr>
            <a:xfrm>
              <a:off x="4935007" y="1098527"/>
              <a:ext cx="1456715" cy="1303734"/>
            </a:xfrm>
            <a:custGeom>
              <a:avLst/>
              <a:gdLst>
                <a:gd name="connsiteX0" fmla="*/ 0 w 1303734"/>
                <a:gd name="connsiteY0" fmla="*/ 651867 h 1303734"/>
                <a:gd name="connsiteX1" fmla="*/ 651867 w 1303734"/>
                <a:gd name="connsiteY1" fmla="*/ 0 h 1303734"/>
                <a:gd name="connsiteX2" fmla="*/ 1303734 w 1303734"/>
                <a:gd name="connsiteY2" fmla="*/ 651867 h 1303734"/>
                <a:gd name="connsiteX3" fmla="*/ 651867 w 1303734"/>
                <a:gd name="connsiteY3" fmla="*/ 1303734 h 1303734"/>
                <a:gd name="connsiteX4" fmla="*/ 0 w 1303734"/>
                <a:gd name="connsiteY4" fmla="*/ 651867 h 130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3734" h="1303734">
                  <a:moveTo>
                    <a:pt x="0" y="651867"/>
                  </a:moveTo>
                  <a:cubicBezTo>
                    <a:pt x="0" y="291851"/>
                    <a:pt x="291851" y="0"/>
                    <a:pt x="651867" y="0"/>
                  </a:cubicBezTo>
                  <a:cubicBezTo>
                    <a:pt x="1011883" y="0"/>
                    <a:pt x="1303734" y="291851"/>
                    <a:pt x="1303734" y="651867"/>
                  </a:cubicBezTo>
                  <a:cubicBezTo>
                    <a:pt x="1303734" y="1011883"/>
                    <a:pt x="1011883" y="1303734"/>
                    <a:pt x="651867" y="1303734"/>
                  </a:cubicBezTo>
                  <a:cubicBezTo>
                    <a:pt x="291851" y="1303734"/>
                    <a:pt x="0" y="1011883"/>
                    <a:pt x="0" y="651867"/>
                  </a:cubicBezTo>
                  <a:close/>
                </a:path>
              </a:pathLst>
            </a:cu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7597" tIns="217597" rIns="217597" bIns="217597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400" b="1" kern="1200" dirty="0" smtClean="0">
                  <a:latin typeface="微軟正黑體" pitchFamily="34" charset="-120"/>
                  <a:ea typeface="微軟正黑體" pitchFamily="34" charset="-120"/>
                </a:rPr>
                <a:t>細胞質</a:t>
              </a:r>
              <a:endParaRPr lang="zh-TW" altLang="en-US" sz="2400" b="1" kern="1200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6" name="手繪多邊形 15"/>
            <p:cNvSpPr/>
            <p:nvPr/>
          </p:nvSpPr>
          <p:spPr>
            <a:xfrm>
              <a:off x="6391723" y="1372311"/>
              <a:ext cx="756165" cy="756165"/>
            </a:xfrm>
            <a:custGeom>
              <a:avLst/>
              <a:gdLst>
                <a:gd name="connsiteX0" fmla="*/ 100230 w 756165"/>
                <a:gd name="connsiteY0" fmla="*/ 289157 h 756165"/>
                <a:gd name="connsiteX1" fmla="*/ 289157 w 756165"/>
                <a:gd name="connsiteY1" fmla="*/ 289157 h 756165"/>
                <a:gd name="connsiteX2" fmla="*/ 289157 w 756165"/>
                <a:gd name="connsiteY2" fmla="*/ 100230 h 756165"/>
                <a:gd name="connsiteX3" fmla="*/ 467008 w 756165"/>
                <a:gd name="connsiteY3" fmla="*/ 100230 h 756165"/>
                <a:gd name="connsiteX4" fmla="*/ 467008 w 756165"/>
                <a:gd name="connsiteY4" fmla="*/ 289157 h 756165"/>
                <a:gd name="connsiteX5" fmla="*/ 655935 w 756165"/>
                <a:gd name="connsiteY5" fmla="*/ 289157 h 756165"/>
                <a:gd name="connsiteX6" fmla="*/ 655935 w 756165"/>
                <a:gd name="connsiteY6" fmla="*/ 467008 h 756165"/>
                <a:gd name="connsiteX7" fmla="*/ 467008 w 756165"/>
                <a:gd name="connsiteY7" fmla="*/ 467008 h 756165"/>
                <a:gd name="connsiteX8" fmla="*/ 467008 w 756165"/>
                <a:gd name="connsiteY8" fmla="*/ 655935 h 756165"/>
                <a:gd name="connsiteX9" fmla="*/ 289157 w 756165"/>
                <a:gd name="connsiteY9" fmla="*/ 655935 h 756165"/>
                <a:gd name="connsiteX10" fmla="*/ 289157 w 756165"/>
                <a:gd name="connsiteY10" fmla="*/ 467008 h 756165"/>
                <a:gd name="connsiteX11" fmla="*/ 100230 w 756165"/>
                <a:gd name="connsiteY11" fmla="*/ 467008 h 756165"/>
                <a:gd name="connsiteX12" fmla="*/ 100230 w 756165"/>
                <a:gd name="connsiteY12" fmla="*/ 289157 h 756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56165" h="756165">
                  <a:moveTo>
                    <a:pt x="100230" y="289157"/>
                  </a:moveTo>
                  <a:lnTo>
                    <a:pt x="289157" y="289157"/>
                  </a:lnTo>
                  <a:lnTo>
                    <a:pt x="289157" y="100230"/>
                  </a:lnTo>
                  <a:lnTo>
                    <a:pt x="467008" y="100230"/>
                  </a:lnTo>
                  <a:lnTo>
                    <a:pt x="467008" y="289157"/>
                  </a:lnTo>
                  <a:lnTo>
                    <a:pt x="655935" y="289157"/>
                  </a:lnTo>
                  <a:lnTo>
                    <a:pt x="655935" y="467008"/>
                  </a:lnTo>
                  <a:lnTo>
                    <a:pt x="467008" y="467008"/>
                  </a:lnTo>
                  <a:lnTo>
                    <a:pt x="467008" y="655935"/>
                  </a:lnTo>
                  <a:lnTo>
                    <a:pt x="289157" y="655935"/>
                  </a:lnTo>
                  <a:lnTo>
                    <a:pt x="289157" y="467008"/>
                  </a:lnTo>
                  <a:lnTo>
                    <a:pt x="100230" y="467008"/>
                  </a:lnTo>
                  <a:lnTo>
                    <a:pt x="100230" y="289157"/>
                  </a:lnTo>
                  <a:close/>
                </a:path>
              </a:pathLst>
            </a:custGeom>
            <a:solidFill>
              <a:srgbClr val="92D050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0230" tIns="289157" rIns="100230" bIns="289157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TW" altLang="en-US" sz="1300" kern="1200"/>
            </a:p>
          </p:txBody>
        </p:sp>
        <p:sp>
          <p:nvSpPr>
            <p:cNvPr id="17" name="手繪多邊形 16"/>
            <p:cNvSpPr/>
            <p:nvPr/>
          </p:nvSpPr>
          <p:spPr>
            <a:xfrm>
              <a:off x="7126303" y="1098527"/>
              <a:ext cx="1455016" cy="1303734"/>
            </a:xfrm>
            <a:custGeom>
              <a:avLst/>
              <a:gdLst>
                <a:gd name="connsiteX0" fmla="*/ 0 w 1303734"/>
                <a:gd name="connsiteY0" fmla="*/ 651867 h 1303734"/>
                <a:gd name="connsiteX1" fmla="*/ 651867 w 1303734"/>
                <a:gd name="connsiteY1" fmla="*/ 0 h 1303734"/>
                <a:gd name="connsiteX2" fmla="*/ 1303734 w 1303734"/>
                <a:gd name="connsiteY2" fmla="*/ 651867 h 1303734"/>
                <a:gd name="connsiteX3" fmla="*/ 651867 w 1303734"/>
                <a:gd name="connsiteY3" fmla="*/ 1303734 h 1303734"/>
                <a:gd name="connsiteX4" fmla="*/ 0 w 1303734"/>
                <a:gd name="connsiteY4" fmla="*/ 651867 h 130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3734" h="1303734">
                  <a:moveTo>
                    <a:pt x="0" y="651867"/>
                  </a:moveTo>
                  <a:cubicBezTo>
                    <a:pt x="0" y="291851"/>
                    <a:pt x="291851" y="0"/>
                    <a:pt x="651867" y="0"/>
                  </a:cubicBezTo>
                  <a:cubicBezTo>
                    <a:pt x="1011883" y="0"/>
                    <a:pt x="1303734" y="291851"/>
                    <a:pt x="1303734" y="651867"/>
                  </a:cubicBezTo>
                  <a:cubicBezTo>
                    <a:pt x="1303734" y="1011883"/>
                    <a:pt x="1011883" y="1303734"/>
                    <a:pt x="651867" y="1303734"/>
                  </a:cubicBezTo>
                  <a:cubicBezTo>
                    <a:pt x="291851" y="1303734"/>
                    <a:pt x="0" y="1011883"/>
                    <a:pt x="0" y="651867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7597" tIns="217597" rIns="217597" bIns="217597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400" b="1" kern="1200" dirty="0" smtClean="0">
                  <a:latin typeface="微軟正黑體" pitchFamily="34" charset="-120"/>
                  <a:ea typeface="微軟正黑體" pitchFamily="34" charset="-120"/>
                </a:rPr>
                <a:t>細胞膜</a:t>
              </a:r>
              <a:endParaRPr lang="zh-TW" altLang="en-US" sz="2400" b="1" kern="1200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8" name="手繪多邊形 17"/>
            <p:cNvSpPr/>
            <p:nvPr/>
          </p:nvSpPr>
          <p:spPr>
            <a:xfrm>
              <a:off x="1721020" y="1418572"/>
              <a:ext cx="756165" cy="756165"/>
            </a:xfrm>
            <a:custGeom>
              <a:avLst/>
              <a:gdLst>
                <a:gd name="connsiteX0" fmla="*/ 100230 w 756165"/>
                <a:gd name="connsiteY0" fmla="*/ 155770 h 756165"/>
                <a:gd name="connsiteX1" fmla="*/ 655935 w 756165"/>
                <a:gd name="connsiteY1" fmla="*/ 155770 h 756165"/>
                <a:gd name="connsiteX2" fmla="*/ 655935 w 756165"/>
                <a:gd name="connsiteY2" fmla="*/ 333620 h 756165"/>
                <a:gd name="connsiteX3" fmla="*/ 100230 w 756165"/>
                <a:gd name="connsiteY3" fmla="*/ 333620 h 756165"/>
                <a:gd name="connsiteX4" fmla="*/ 100230 w 756165"/>
                <a:gd name="connsiteY4" fmla="*/ 155770 h 756165"/>
                <a:gd name="connsiteX5" fmla="*/ 100230 w 756165"/>
                <a:gd name="connsiteY5" fmla="*/ 422545 h 756165"/>
                <a:gd name="connsiteX6" fmla="*/ 655935 w 756165"/>
                <a:gd name="connsiteY6" fmla="*/ 422545 h 756165"/>
                <a:gd name="connsiteX7" fmla="*/ 655935 w 756165"/>
                <a:gd name="connsiteY7" fmla="*/ 600395 h 756165"/>
                <a:gd name="connsiteX8" fmla="*/ 100230 w 756165"/>
                <a:gd name="connsiteY8" fmla="*/ 600395 h 756165"/>
                <a:gd name="connsiteX9" fmla="*/ 100230 w 756165"/>
                <a:gd name="connsiteY9" fmla="*/ 422545 h 756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56165" h="756165">
                  <a:moveTo>
                    <a:pt x="100230" y="155770"/>
                  </a:moveTo>
                  <a:lnTo>
                    <a:pt x="655935" y="155770"/>
                  </a:lnTo>
                  <a:lnTo>
                    <a:pt x="655935" y="333620"/>
                  </a:lnTo>
                  <a:lnTo>
                    <a:pt x="100230" y="333620"/>
                  </a:lnTo>
                  <a:lnTo>
                    <a:pt x="100230" y="155770"/>
                  </a:lnTo>
                  <a:close/>
                  <a:moveTo>
                    <a:pt x="100230" y="422545"/>
                  </a:moveTo>
                  <a:lnTo>
                    <a:pt x="655935" y="422545"/>
                  </a:lnTo>
                  <a:lnTo>
                    <a:pt x="655935" y="600395"/>
                  </a:lnTo>
                  <a:lnTo>
                    <a:pt x="100230" y="600395"/>
                  </a:lnTo>
                  <a:lnTo>
                    <a:pt x="100230" y="422545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0230" tIns="155770" rIns="100230" bIns="15577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TW" altLang="en-US" sz="1800" kern="1200"/>
            </a:p>
          </p:txBody>
        </p:sp>
        <p:sp>
          <p:nvSpPr>
            <p:cNvPr id="19" name="手繪多邊形 18"/>
            <p:cNvSpPr/>
            <p:nvPr/>
          </p:nvSpPr>
          <p:spPr>
            <a:xfrm>
              <a:off x="311422" y="1098527"/>
              <a:ext cx="1303734" cy="1303734"/>
            </a:xfrm>
            <a:custGeom>
              <a:avLst/>
              <a:gdLst>
                <a:gd name="connsiteX0" fmla="*/ 0 w 1303734"/>
                <a:gd name="connsiteY0" fmla="*/ 651867 h 1303734"/>
                <a:gd name="connsiteX1" fmla="*/ 651867 w 1303734"/>
                <a:gd name="connsiteY1" fmla="*/ 0 h 1303734"/>
                <a:gd name="connsiteX2" fmla="*/ 1303734 w 1303734"/>
                <a:gd name="connsiteY2" fmla="*/ 651867 h 1303734"/>
                <a:gd name="connsiteX3" fmla="*/ 651867 w 1303734"/>
                <a:gd name="connsiteY3" fmla="*/ 1303734 h 1303734"/>
                <a:gd name="connsiteX4" fmla="*/ 0 w 1303734"/>
                <a:gd name="connsiteY4" fmla="*/ 651867 h 130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3734" h="1303734">
                  <a:moveTo>
                    <a:pt x="0" y="651867"/>
                  </a:moveTo>
                  <a:cubicBezTo>
                    <a:pt x="0" y="291851"/>
                    <a:pt x="291851" y="0"/>
                    <a:pt x="651867" y="0"/>
                  </a:cubicBezTo>
                  <a:cubicBezTo>
                    <a:pt x="1011883" y="0"/>
                    <a:pt x="1303734" y="291851"/>
                    <a:pt x="1303734" y="651867"/>
                  </a:cubicBezTo>
                  <a:cubicBezTo>
                    <a:pt x="1303734" y="1011883"/>
                    <a:pt x="1011883" y="1303734"/>
                    <a:pt x="651867" y="1303734"/>
                  </a:cubicBezTo>
                  <a:cubicBezTo>
                    <a:pt x="291851" y="1303734"/>
                    <a:pt x="0" y="1011883"/>
                    <a:pt x="0" y="651867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7597" tIns="217597" rIns="217597" bIns="217597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100" b="1" kern="1200" dirty="0" smtClean="0">
                  <a:latin typeface="微軟正黑體" pitchFamily="34" charset="-120"/>
                  <a:ea typeface="微軟正黑體" pitchFamily="34" charset="-120"/>
                </a:rPr>
                <a:t>細胞的構造</a:t>
              </a:r>
              <a:endParaRPr lang="zh-TW" altLang="en-US" sz="2100" b="1" kern="1200" dirty="0">
                <a:latin typeface="微軟正黑體" pitchFamily="34" charset="-120"/>
                <a:ea typeface="微軟正黑體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14999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TW" dirty="0" smtClean="0"/>
              <a:t>2-7 </a:t>
            </a:r>
            <a:r>
              <a:rPr lang="zh-TW" altLang="en-US" dirty="0" smtClean="0"/>
              <a:t>結語</a:t>
            </a:r>
            <a:r>
              <a:rPr lang="en-US" altLang="zh-TW" dirty="0" smtClean="0"/>
              <a:t>(</a:t>
            </a:r>
            <a:r>
              <a:rPr lang="zh-TW" altLang="en-US" dirty="0" smtClean="0"/>
              <a:t>續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3" name="矩形 2"/>
          <p:cNvSpPr/>
          <p:nvPr/>
        </p:nvSpPr>
        <p:spPr>
          <a:xfrm>
            <a:off x="1238596" y="1163783"/>
            <a:ext cx="9448454" cy="45679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3900"/>
              </a:lnSpc>
              <a:spcBef>
                <a:spcPts val="1200"/>
              </a:spcBef>
              <a:buFont typeface="Wingdings" panose="05000000000000000000" pitchFamily="2" charset="2"/>
              <a:buChar char="n"/>
            </a:pPr>
            <a:r>
              <a:rPr lang="zh-TW" altLang="en-US" sz="2400" b="1" u="sng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游離</a:t>
            </a:r>
            <a:r>
              <a:rPr lang="zh-TW" altLang="en-US" sz="2400" b="1" u="sng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輻射造成人體健康的</a:t>
            </a:r>
            <a:r>
              <a:rPr lang="zh-TW" altLang="en-US" sz="2400" b="1" u="sng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效應，主要</a:t>
            </a:r>
            <a:r>
              <a:rPr lang="zh-TW" altLang="en-US" sz="2400" b="1" u="sng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有軀體效應和遺傳效應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。</a:t>
            </a:r>
            <a:endParaRPr lang="en-US" altLang="zh-TW" sz="2400" b="1" dirty="0" smtClean="0"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  <a:p>
            <a:pPr>
              <a:lnSpc>
                <a:spcPts val="3200"/>
              </a:lnSpc>
              <a:spcBef>
                <a:spcPts val="1200"/>
              </a:spcBef>
            </a:pPr>
            <a:r>
              <a:rPr lang="en-US" altLang="zh-TW" sz="24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24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   </a:t>
            </a:r>
            <a:r>
              <a:rPr lang="zh-TW" altLang="en-US" sz="24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軀體</a:t>
            </a:r>
            <a:r>
              <a:rPr lang="zh-TW" altLang="en-US" sz="24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效應</a:t>
            </a: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包含</a:t>
            </a: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局部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急性效應</a:t>
            </a: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、全身急性效應和大量曝露或長期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慢性</a:t>
            </a:r>
            <a:endParaRPr lang="en-US" altLang="zh-TW" sz="2400" b="1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ts val="3200"/>
              </a:lnSpc>
              <a:spcBef>
                <a:spcPts val="1200"/>
              </a:spcBef>
            </a:pPr>
            <a:r>
              <a:rPr lang="en-US" altLang="zh-TW" sz="2400" b="1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2400" b="1" dirty="0" smtClean="0">
                <a:latin typeface="微軟正黑體" pitchFamily="34" charset="-120"/>
                <a:ea typeface="微軟正黑體" pitchFamily="34" charset="-120"/>
              </a:rPr>
              <a:t>   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曝露</a:t>
            </a: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的遲延效應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2400" b="1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ts val="3200"/>
              </a:lnSpc>
              <a:spcBef>
                <a:spcPts val="1200"/>
              </a:spcBef>
            </a:pPr>
            <a:r>
              <a:rPr lang="en-US" altLang="zh-TW" sz="24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24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   </a:t>
            </a:r>
            <a:r>
              <a:rPr lang="zh-TW" altLang="en-US" sz="24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遺傳</a:t>
            </a:r>
            <a:r>
              <a:rPr lang="zh-TW" altLang="en-US" sz="24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效應</a:t>
            </a: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主要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作用</a:t>
            </a: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在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基因突變和</a:t>
            </a: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染色體變異</a:t>
            </a:r>
            <a:r>
              <a:rPr lang="zh-TW" altLang="en-US" sz="2400" b="1" dirty="0" smtClean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。</a:t>
            </a: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基因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突變包含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單一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顯</a:t>
            </a:r>
            <a:endParaRPr lang="en-US" altLang="zh-TW" sz="2400" b="1" dirty="0" smtClean="0"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  <a:p>
            <a:pPr>
              <a:lnSpc>
                <a:spcPts val="3200"/>
              </a:lnSpc>
              <a:spcBef>
                <a:spcPts val="1200"/>
              </a:spcBef>
            </a:pPr>
            <a:r>
              <a:rPr lang="en-US" altLang="zh-TW" sz="24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24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   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性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突變、</a:t>
            </a: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隱性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突變和</a:t>
            </a: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性染色體上的隱性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突變</a:t>
            </a:r>
            <a:r>
              <a:rPr lang="zh-TW" altLang="en-US" sz="2400" b="1" dirty="0" smtClean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。</a:t>
            </a: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染色體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變異</a:t>
            </a: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包含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染色</a:t>
            </a:r>
            <a:endParaRPr lang="en-US" altLang="zh-TW" sz="2400" b="1" dirty="0" smtClean="0"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  <a:p>
            <a:pPr>
              <a:lnSpc>
                <a:spcPts val="3200"/>
              </a:lnSpc>
              <a:spcBef>
                <a:spcPts val="1200"/>
              </a:spcBef>
            </a:pPr>
            <a:r>
              <a:rPr lang="en-US" altLang="zh-TW" sz="24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24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   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體</a:t>
            </a: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數目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異常</a:t>
            </a: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和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染色體斷裂</a:t>
            </a:r>
            <a:r>
              <a:rPr lang="zh-TW" altLang="en-US" sz="2400" b="1" dirty="0" smtClean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。</a:t>
            </a:r>
            <a:endParaRPr lang="en-US" altLang="zh-TW" sz="2400" b="1" dirty="0" smtClean="0"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marL="342900" indent="-342900">
              <a:lnSpc>
                <a:spcPts val="3900"/>
              </a:lnSpc>
              <a:spcBef>
                <a:spcPts val="1200"/>
              </a:spcBef>
              <a:buFont typeface="Wingdings" panose="05000000000000000000" pitchFamily="2" charset="2"/>
              <a:buChar char="n"/>
            </a:pPr>
            <a:r>
              <a:rPr lang="zh-TW" altLang="en-US" sz="2400" b="1" u="sng" dirty="0" smtClean="0">
                <a:latin typeface="微軟正黑體" pitchFamily="34" charset="-120"/>
                <a:ea typeface="微軟正黑體" pitchFamily="34" charset="-120"/>
              </a:rPr>
              <a:t>游離</a:t>
            </a:r>
            <a:r>
              <a:rPr lang="zh-TW" altLang="en-US" sz="2400" b="1" u="sng" dirty="0">
                <a:latin typeface="微軟正黑體" pitchFamily="34" charset="-120"/>
                <a:ea typeface="微軟正黑體" pitchFamily="34" charset="-120"/>
              </a:rPr>
              <a:t>輻射造成的生物效應，依其嚴重性及可能性與輻射劑量的關係又可</a:t>
            </a:r>
            <a:r>
              <a:rPr lang="zh-TW" altLang="en-US" sz="2400" b="1" u="sng" dirty="0" smtClean="0">
                <a:latin typeface="微軟正黑體" pitchFamily="34" charset="-120"/>
                <a:ea typeface="微軟正黑體" pitchFamily="34" charset="-120"/>
              </a:rPr>
              <a:t>分為</a:t>
            </a:r>
            <a:r>
              <a:rPr lang="zh-TW" altLang="en-US" sz="2400" b="1" u="sng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確定性效應</a:t>
            </a:r>
            <a:r>
              <a:rPr lang="en-US" altLang="zh-TW" sz="2400" b="1" u="sng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400" b="1" u="sng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或稱非</a:t>
            </a:r>
            <a:r>
              <a:rPr lang="zh-TW" altLang="en-US" sz="2400" b="1" u="sng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機率</a:t>
            </a:r>
            <a:r>
              <a:rPr lang="zh-TW" altLang="en-US" sz="2400" b="1" u="sng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效應</a:t>
            </a:r>
            <a:r>
              <a:rPr lang="en-US" altLang="zh-TW" sz="2400" b="1" u="sng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2400" b="1" u="sng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與</a:t>
            </a:r>
            <a:r>
              <a:rPr lang="zh-TW" altLang="en-US" sz="2400" b="1" u="sng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機率效應</a:t>
            </a:r>
            <a:r>
              <a:rPr lang="zh-TW" altLang="en-US" sz="24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2400" b="1" dirty="0">
              <a:solidFill>
                <a:srgbClr val="C0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305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TW" dirty="0" smtClean="0"/>
              <a:t>2-2-1  </a:t>
            </a:r>
            <a:r>
              <a:rPr lang="zh-TW" altLang="en-US" dirty="0"/>
              <a:t>生物體的基本</a:t>
            </a:r>
            <a:r>
              <a:rPr lang="zh-TW" altLang="en-US" dirty="0" smtClean="0"/>
              <a:t>構造－細胞</a:t>
            </a:r>
            <a:r>
              <a:rPr lang="en-US" altLang="zh-TW" sz="2800" dirty="0" smtClean="0"/>
              <a:t>(</a:t>
            </a:r>
            <a:r>
              <a:rPr lang="zh-TW" altLang="en-US" sz="2800" dirty="0" smtClean="0"/>
              <a:t>續</a:t>
            </a:r>
            <a:r>
              <a:rPr lang="en-US" altLang="zh-TW" sz="2800" dirty="0" smtClean="0"/>
              <a:t>)</a:t>
            </a:r>
            <a:endParaRPr lang="zh-TW" altLang="en-US" sz="2800" dirty="0"/>
          </a:p>
        </p:txBody>
      </p:sp>
      <p:sp>
        <p:nvSpPr>
          <p:cNvPr id="10" name="文字方塊 9"/>
          <p:cNvSpPr txBox="1"/>
          <p:nvPr/>
        </p:nvSpPr>
        <p:spPr>
          <a:xfrm>
            <a:off x="6321778" y="6039556"/>
            <a:ext cx="50167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圖片來</a:t>
            </a:r>
            <a:r>
              <a:rPr lang="zh-TW" altLang="en-US" sz="14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源</a:t>
            </a:r>
            <a:r>
              <a:rPr lang="zh-TW" altLang="en-US" sz="14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TW" sz="14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http://</a:t>
            </a:r>
            <a:r>
              <a:rPr lang="en-US" altLang="zh-TW" sz="14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www.hkpe.net/hkdsepe/</a:t>
            </a:r>
            <a:r>
              <a:rPr lang="zh-TW" altLang="en-US" sz="14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1400" b="1" dirty="0" err="1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human_body</a:t>
            </a:r>
            <a:r>
              <a:rPr lang="en-US" altLang="zh-TW" sz="14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/cell.htm</a:t>
            </a:r>
            <a:endParaRPr lang="zh-TW" altLang="en-US" sz="1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://www.hkpe.net/hkdsepe/human_body/images/d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888" y="1597153"/>
            <a:ext cx="5376672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947651" y="1597153"/>
            <a:ext cx="4787105" cy="38882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n"/>
            </a:pPr>
            <a:r>
              <a:rPr lang="zh-TW" altLang="en-US" sz="26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細胞</a:t>
            </a:r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的構造 </a:t>
            </a:r>
            <a:r>
              <a:rPr lang="en-US" altLang="zh-TW" sz="28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– </a:t>
            </a:r>
            <a:r>
              <a:rPr lang="zh-TW" altLang="en-US" sz="28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細胞核</a:t>
            </a:r>
            <a:endParaRPr lang="en-US" altLang="zh-TW" sz="2800" b="1" dirty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  <a:p>
            <a:pPr indent="361950">
              <a:lnSpc>
                <a:spcPct val="200000"/>
              </a:lnSpc>
            </a:pPr>
            <a:r>
              <a:rPr lang="en-US" altLang="zh-TW" sz="32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1.</a:t>
            </a:r>
            <a:r>
              <a:rPr lang="zh-TW" altLang="en-US" sz="32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 細胞核</a:t>
            </a:r>
            <a:r>
              <a:rPr lang="zh-TW" altLang="en-US" sz="32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：</a:t>
            </a:r>
            <a:endParaRPr lang="en-US" altLang="zh-TW" sz="3200" b="1" dirty="0"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  <a:p>
            <a:pPr>
              <a:lnSpc>
                <a:spcPts val="3800"/>
              </a:lnSpc>
            </a:pPr>
            <a:r>
              <a:rPr lang="zh-TW" altLang="en-US" sz="2800" b="1" dirty="0" smtClean="0">
                <a:solidFill>
                  <a:schemeClr val="accent4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是</a:t>
            </a:r>
            <a:r>
              <a:rPr lang="zh-TW" altLang="en-US" sz="2800" b="1" dirty="0">
                <a:solidFill>
                  <a:schemeClr val="accent4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細胞的控制</a:t>
            </a:r>
            <a:r>
              <a:rPr lang="zh-TW" altLang="en-US" sz="2800" b="1" dirty="0" smtClean="0">
                <a:solidFill>
                  <a:schemeClr val="accent4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中心被</a:t>
            </a:r>
            <a:r>
              <a:rPr lang="zh-TW" altLang="en-US" sz="2800" b="1" dirty="0">
                <a:solidFill>
                  <a:schemeClr val="accent4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核膜所包圍</a:t>
            </a:r>
            <a:r>
              <a:rPr lang="zh-TW" altLang="en-US" sz="2800" b="1" dirty="0" smtClean="0">
                <a:solidFill>
                  <a:schemeClr val="accent4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，</a:t>
            </a:r>
            <a:r>
              <a:rPr lang="zh-TW" altLang="zh-TW" sz="2800" b="1" dirty="0">
                <a:solidFill>
                  <a:srgbClr val="FF0000"/>
                </a:solidFill>
              </a:rPr>
              <a:t>高等生物的</a:t>
            </a:r>
            <a:r>
              <a:rPr lang="zh-TW" altLang="zh-TW" sz="2800" b="1" dirty="0" smtClean="0">
                <a:solidFill>
                  <a:srgbClr val="FF0000"/>
                </a:solidFill>
              </a:rPr>
              <a:t>細胞核</a:t>
            </a:r>
            <a:r>
              <a:rPr lang="zh-TW" altLang="en-US" sz="2800" b="1" dirty="0" smtClean="0">
                <a:solidFill>
                  <a:srgbClr val="FF0000"/>
                </a:solidFill>
              </a:rPr>
              <a:t>由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核膜</a:t>
            </a:r>
            <a:r>
              <a:rPr lang="zh-TW" altLang="zh-TW" sz="2800" b="1" dirty="0">
                <a:solidFill>
                  <a:srgbClr val="FF0000"/>
                </a:solidFill>
              </a:rPr>
              <a:t>所包圍</a:t>
            </a:r>
            <a:r>
              <a:rPr lang="zh-TW" altLang="zh-TW" sz="2800" b="1" dirty="0" smtClean="0">
                <a:solidFill>
                  <a:srgbClr val="FF0000"/>
                </a:solidFill>
              </a:rPr>
              <a:t>，</a:t>
            </a:r>
            <a:r>
              <a:rPr lang="zh-TW" altLang="zh-TW" sz="2800" b="1" dirty="0">
                <a:solidFill>
                  <a:srgbClr val="FF0000"/>
                </a:solidFill>
              </a:rPr>
              <a:t>核膜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內含</a:t>
            </a:r>
            <a:r>
              <a:rPr lang="zh-TW" altLang="en-US" sz="2800" b="1" u="sng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核仁與</a:t>
            </a:r>
            <a:r>
              <a:rPr lang="zh-TW" altLang="en-US" sz="2800" b="1" u="sng" dirty="0">
                <a:solidFill>
                  <a:schemeClr val="accent4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染色體</a:t>
            </a:r>
            <a:r>
              <a:rPr lang="zh-TW" altLang="en-US" sz="2800" b="1" dirty="0" smtClean="0">
                <a:solidFill>
                  <a:schemeClr val="accent4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。</a:t>
            </a:r>
            <a:endParaRPr lang="zh-TW" altLang="en-US" sz="2800" b="1" dirty="0">
              <a:solidFill>
                <a:schemeClr val="accent4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979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TW" dirty="0" smtClean="0"/>
              <a:t>2-2-1  </a:t>
            </a:r>
            <a:r>
              <a:rPr lang="zh-TW" altLang="en-US" dirty="0"/>
              <a:t>生物體的基本</a:t>
            </a:r>
            <a:r>
              <a:rPr lang="zh-TW" altLang="en-US" dirty="0" smtClean="0"/>
              <a:t>構造－細胞</a:t>
            </a:r>
            <a:r>
              <a:rPr lang="en-US" altLang="zh-TW" sz="2800" dirty="0" smtClean="0"/>
              <a:t>(</a:t>
            </a:r>
            <a:r>
              <a:rPr lang="zh-TW" altLang="en-US" sz="2800" dirty="0" smtClean="0"/>
              <a:t>續</a:t>
            </a:r>
            <a:r>
              <a:rPr lang="en-US" altLang="zh-TW" sz="2800" dirty="0" smtClean="0"/>
              <a:t>)</a:t>
            </a:r>
            <a:endParaRPr lang="zh-TW" altLang="en-US" sz="2800" dirty="0"/>
          </a:p>
        </p:txBody>
      </p:sp>
      <p:sp>
        <p:nvSpPr>
          <p:cNvPr id="3" name="矩形 2"/>
          <p:cNvSpPr/>
          <p:nvPr/>
        </p:nvSpPr>
        <p:spPr>
          <a:xfrm>
            <a:off x="880534" y="1356675"/>
            <a:ext cx="572346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n"/>
            </a:pPr>
            <a:r>
              <a:rPr lang="zh-TW" altLang="en-US" sz="26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 細胞</a:t>
            </a:r>
            <a:r>
              <a:rPr lang="zh-TW" altLang="en-US" sz="26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的構造 </a:t>
            </a:r>
            <a:r>
              <a:rPr lang="en-US" altLang="zh-TW" sz="26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– </a:t>
            </a:r>
            <a:r>
              <a:rPr lang="zh-TW" altLang="en-US" sz="26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細胞核</a:t>
            </a:r>
            <a:endParaRPr lang="en-US" altLang="zh-TW" sz="2600" b="1" dirty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  <a:p>
            <a:pPr indent="361950">
              <a:lnSpc>
                <a:spcPct val="200000"/>
              </a:lnSpc>
            </a:pPr>
            <a:r>
              <a:rPr lang="en-US" altLang="zh-TW" sz="24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1.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 細胞核</a:t>
            </a: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：</a:t>
            </a:r>
            <a:endParaRPr lang="en-US" altLang="zh-TW" sz="2400" b="1" dirty="0"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TW" altLang="en-US" sz="2400" b="1" dirty="0">
                <a:solidFill>
                  <a:schemeClr val="accent4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染色體是由</a:t>
            </a:r>
            <a:r>
              <a:rPr lang="zh-TW" altLang="en-US" sz="2400" b="1" u="sng" dirty="0">
                <a:solidFill>
                  <a:schemeClr val="accent4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去氧核糖核酸</a:t>
            </a:r>
            <a:r>
              <a:rPr lang="en-US" altLang="zh-TW" sz="2400" b="1" u="sng" dirty="0">
                <a:solidFill>
                  <a:schemeClr val="accent4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(DNA)</a:t>
            </a:r>
            <a:r>
              <a:rPr lang="zh-TW" altLang="en-US" sz="2400" b="1" u="sng" dirty="0">
                <a:solidFill>
                  <a:schemeClr val="accent4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及蛋白質所構成</a:t>
            </a:r>
            <a:r>
              <a:rPr lang="zh-TW" altLang="en-US" sz="2400" b="1" dirty="0">
                <a:solidFill>
                  <a:schemeClr val="accent4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。</a:t>
            </a:r>
            <a:r>
              <a:rPr lang="en-US" altLang="zh-TW" sz="2400" b="1" dirty="0">
                <a:solidFill>
                  <a:schemeClr val="accent4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DNA</a:t>
            </a:r>
            <a:r>
              <a:rPr lang="zh-TW" altLang="en-US" sz="2400" b="1" dirty="0">
                <a:solidFill>
                  <a:schemeClr val="accent4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控制核糖核酸</a:t>
            </a:r>
            <a:r>
              <a:rPr lang="en-US" altLang="zh-TW" sz="2400" b="1" dirty="0">
                <a:solidFill>
                  <a:schemeClr val="accent4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(RNA)</a:t>
            </a:r>
            <a:r>
              <a:rPr lang="zh-TW" altLang="en-US" sz="2400" b="1" dirty="0">
                <a:solidFill>
                  <a:schemeClr val="accent4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的合成，</a:t>
            </a:r>
            <a:r>
              <a:rPr lang="en-US" altLang="zh-TW" sz="2400" b="1" dirty="0">
                <a:solidFill>
                  <a:schemeClr val="accent4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RNA</a:t>
            </a:r>
            <a:r>
              <a:rPr lang="zh-TW" altLang="en-US" sz="2400" b="1" dirty="0">
                <a:solidFill>
                  <a:schemeClr val="accent4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則引導蛋白質、酵素的合成，最後</a:t>
            </a:r>
            <a:r>
              <a:rPr lang="zh-TW" altLang="en-US" sz="2400" b="1" u="sng" dirty="0">
                <a:solidFill>
                  <a:schemeClr val="accent4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酵素及蛋白質</a:t>
            </a:r>
            <a:r>
              <a:rPr lang="zh-TW" altLang="en-US" sz="2400" b="1" dirty="0">
                <a:solidFill>
                  <a:schemeClr val="accent4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執行所有的生理代謝作用</a:t>
            </a:r>
            <a:r>
              <a:rPr lang="zh-TW" altLang="en-US" sz="2400" b="1" dirty="0" smtClean="0">
                <a:solidFill>
                  <a:schemeClr val="accent4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。</a:t>
            </a:r>
            <a:r>
              <a:rPr lang="zh-TW" altLang="zh-TW" dirty="0"/>
              <a:t> </a:t>
            </a:r>
            <a:r>
              <a:rPr lang="zh-TW" altLang="zh-TW" sz="24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所以</a:t>
            </a:r>
            <a:r>
              <a:rPr lang="zh-TW" altLang="zh-TW" sz="2400" b="1" u="sng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細胞核是細胞的控制中心</a:t>
            </a:r>
            <a:r>
              <a:rPr lang="zh-TW" altLang="zh-TW" sz="24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sz="2400" b="1" dirty="0">
              <a:solidFill>
                <a:srgbClr val="7030A0"/>
              </a:solidFill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6739467" y="5888738"/>
            <a:ext cx="47977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圖片來</a:t>
            </a:r>
            <a:r>
              <a:rPr lang="zh-TW" altLang="en-US" sz="14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源</a:t>
            </a:r>
            <a:r>
              <a:rPr lang="zh-TW" altLang="en-US" sz="14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TW" sz="14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http://</a:t>
            </a:r>
            <a:r>
              <a:rPr lang="en-US" altLang="zh-TW" sz="14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www.hkpe.net/hkdsepe/human_body/cell.htm</a:t>
            </a:r>
            <a:endParaRPr lang="zh-TW" altLang="en-US" sz="1400" dirty="0">
              <a:solidFill>
                <a:srgbClr val="0070C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7" name="Picture 2" descr="https://upload.wikimedia.org/wikipedia/commons/thumb/4/41/Chromosome_zh-tw.svg/350px-Chromosome_zh-tw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0" y="1299592"/>
            <a:ext cx="4578731" cy="4589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0147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TW" dirty="0" smtClean="0"/>
              <a:t>2-2-1  </a:t>
            </a:r>
            <a:r>
              <a:rPr lang="zh-TW" altLang="en-US" dirty="0"/>
              <a:t>生物體的基本</a:t>
            </a:r>
            <a:r>
              <a:rPr lang="zh-TW" altLang="en-US" dirty="0" smtClean="0"/>
              <a:t>構造－細胞</a:t>
            </a:r>
            <a:r>
              <a:rPr lang="en-US" altLang="zh-TW" sz="2800" dirty="0" smtClean="0"/>
              <a:t>(</a:t>
            </a:r>
            <a:r>
              <a:rPr lang="zh-TW" altLang="en-US" sz="2800" dirty="0" smtClean="0"/>
              <a:t>續</a:t>
            </a:r>
            <a:r>
              <a:rPr lang="en-US" altLang="zh-TW" sz="2800" dirty="0" smtClean="0"/>
              <a:t>)</a:t>
            </a:r>
            <a:endParaRPr lang="zh-TW" altLang="en-US" sz="2800" dirty="0"/>
          </a:p>
        </p:txBody>
      </p:sp>
      <p:sp>
        <p:nvSpPr>
          <p:cNvPr id="3" name="矩形 2"/>
          <p:cNvSpPr/>
          <p:nvPr/>
        </p:nvSpPr>
        <p:spPr>
          <a:xfrm>
            <a:off x="647700" y="1170153"/>
            <a:ext cx="10563226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TW" altLang="en-US" sz="26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 細胞</a:t>
            </a:r>
            <a:r>
              <a:rPr lang="zh-TW" altLang="en-US" sz="26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的構造 </a:t>
            </a:r>
            <a:r>
              <a:rPr lang="en-US" altLang="zh-TW" sz="26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– </a:t>
            </a:r>
            <a:r>
              <a:rPr lang="zh-TW" altLang="en-US" sz="26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細胞質</a:t>
            </a:r>
            <a:endParaRPr lang="en-US" altLang="zh-TW" sz="2600" b="1" dirty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  <a:p>
            <a:pPr marL="1885950" indent="-1524000">
              <a:lnSpc>
                <a:spcPct val="150000"/>
              </a:lnSpc>
            </a:pPr>
            <a:r>
              <a:rPr lang="en-US" altLang="zh-TW" sz="24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2.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 細胞質：</a:t>
            </a:r>
            <a:r>
              <a:rPr lang="zh-TW" altLang="en-US" sz="2400" b="1" dirty="0" smtClean="0">
                <a:solidFill>
                  <a:schemeClr val="accent4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細胞</a:t>
            </a:r>
            <a:r>
              <a:rPr lang="zh-TW" altLang="en-US" sz="2400" b="1" dirty="0">
                <a:solidFill>
                  <a:schemeClr val="accent4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間質是一種透明、魚膠狀的液體</a:t>
            </a:r>
            <a:r>
              <a:rPr lang="zh-TW" altLang="en-US" sz="2400" b="1" dirty="0" smtClean="0">
                <a:solidFill>
                  <a:schemeClr val="accent4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，約</a:t>
            </a:r>
            <a:r>
              <a:rPr lang="zh-TW" altLang="en-US" sz="2400" b="1" dirty="0">
                <a:solidFill>
                  <a:schemeClr val="accent4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有 </a:t>
            </a:r>
            <a:r>
              <a:rPr lang="en-US" altLang="zh-TW" sz="2400" b="1" dirty="0">
                <a:solidFill>
                  <a:schemeClr val="accent4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90%</a:t>
            </a:r>
            <a:r>
              <a:rPr lang="zh-TW" altLang="en-US" sz="2400" b="1" dirty="0">
                <a:solidFill>
                  <a:schemeClr val="accent4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為水分，內含有許多酵素和胞器</a:t>
            </a:r>
            <a:r>
              <a:rPr lang="zh-TW" altLang="en-US" sz="2400" b="1" dirty="0" smtClean="0">
                <a:solidFill>
                  <a:schemeClr val="accent4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。</a:t>
            </a:r>
            <a:endParaRPr lang="zh-TW" altLang="en-US" sz="2400" b="1" dirty="0">
              <a:solidFill>
                <a:schemeClr val="accent4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647700" y="4343074"/>
            <a:ext cx="16123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latin typeface="微軟正黑體" pitchFamily="34" charset="-120"/>
                <a:ea typeface="微軟正黑體" pitchFamily="34" charset="-120"/>
              </a:rPr>
              <a:t>細胞質</a:t>
            </a:r>
            <a:endParaRPr lang="zh-TW" altLang="en-US" sz="32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4397123" y="3205064"/>
            <a:ext cx="726790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ts val="4400"/>
              </a:lnSpc>
              <a:buFont typeface="+mj-lt"/>
              <a:buAutoNum type="arabicPeriod"/>
            </a:pP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粒線</a:t>
            </a: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體：</a:t>
            </a:r>
            <a:r>
              <a:rPr lang="zh-TW" altLang="en-US" sz="2400" b="1" u="sng" dirty="0">
                <a:latin typeface="微軟正黑體" pitchFamily="34" charset="-120"/>
                <a:ea typeface="微軟正黑體" pitchFamily="34" charset="-120"/>
              </a:rPr>
              <a:t>呼吸作用以供應細胞所需的</a:t>
            </a:r>
            <a:r>
              <a:rPr lang="zh-TW" altLang="en-US" sz="2400" b="1" u="sng" dirty="0" smtClean="0">
                <a:latin typeface="微軟正黑體" pitchFamily="34" charset="-120"/>
                <a:ea typeface="微軟正黑體" pitchFamily="34" charset="-120"/>
              </a:rPr>
              <a:t>能量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2400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514350" indent="-514350">
              <a:lnSpc>
                <a:spcPts val="4400"/>
              </a:lnSpc>
              <a:buFont typeface="+mj-lt"/>
              <a:buAutoNum type="arabicPeriod"/>
            </a:pP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核糖體</a:t>
            </a: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：合成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蛋白質。</a:t>
            </a:r>
            <a:endParaRPr lang="en-US" altLang="zh-TW" sz="2400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514350" indent="-514350">
              <a:lnSpc>
                <a:spcPts val="4400"/>
              </a:lnSpc>
              <a:buFont typeface="+mj-lt"/>
              <a:buAutoNum type="arabicPeriod"/>
            </a:pPr>
            <a:r>
              <a:rPr lang="zh-TW" altLang="zh-TW" sz="2400" b="1" dirty="0" smtClean="0">
                <a:latin typeface="微軟正黑體" pitchFamily="34" charset="-120"/>
                <a:ea typeface="微軟正黑體" pitchFamily="34" charset="-120"/>
              </a:rPr>
              <a:t>高</a:t>
            </a:r>
            <a:r>
              <a:rPr lang="zh-TW" altLang="zh-TW" sz="2400" b="1" dirty="0">
                <a:latin typeface="微軟正黑體" pitchFamily="34" charset="-120"/>
                <a:ea typeface="微軟正黑體" pitchFamily="34" charset="-120"/>
              </a:rPr>
              <a:t>爾基體</a:t>
            </a: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：修飾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蛋白質。</a:t>
            </a:r>
            <a:endParaRPr lang="en-US" altLang="zh-TW" sz="2400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514350" indent="-514350">
              <a:lnSpc>
                <a:spcPts val="4400"/>
              </a:lnSpc>
              <a:buFont typeface="+mj-lt"/>
              <a:buAutoNum type="arabicPeriod"/>
            </a:pPr>
            <a:r>
              <a:rPr lang="zh-TW" altLang="zh-TW" sz="2400" b="1" dirty="0" smtClean="0">
                <a:latin typeface="微軟正黑體" pitchFamily="34" charset="-120"/>
                <a:ea typeface="微軟正黑體" pitchFamily="34" charset="-120"/>
              </a:rPr>
              <a:t>內</a:t>
            </a:r>
            <a:r>
              <a:rPr lang="zh-TW" altLang="zh-TW" sz="2400" b="1" dirty="0">
                <a:latin typeface="微軟正黑體" pitchFamily="34" charset="-120"/>
                <a:ea typeface="微軟正黑體" pitchFamily="34" charset="-120"/>
              </a:rPr>
              <a:t>質網</a:t>
            </a: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：負責輸送細胞內各種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物質。</a:t>
            </a:r>
            <a:endParaRPr lang="zh-TW" altLang="en-US" sz="2400" b="1" dirty="0">
              <a:latin typeface="微軟正黑體" pitchFamily="34" charset="-120"/>
              <a:ea typeface="微軟正黑體" pitchFamily="34" charset="-120"/>
            </a:endParaRPr>
          </a:p>
          <a:p>
            <a:pPr marL="514350" indent="-514350">
              <a:lnSpc>
                <a:spcPts val="4400"/>
              </a:lnSpc>
              <a:buFont typeface="+mj-lt"/>
              <a:buAutoNum type="arabicPeriod"/>
              <a:tabLst>
                <a:tab pos="1704975" algn="l"/>
              </a:tabLst>
            </a:pP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溶</a:t>
            </a: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酶體：分泌各種酵素，在病態或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老化的細胞，</a:t>
            </a:r>
            <a:r>
              <a:rPr lang="en-US" altLang="zh-TW" sz="2400" b="1" dirty="0" smtClean="0">
                <a:latin typeface="微軟正黑體" pitchFamily="34" charset="-120"/>
                <a:ea typeface="微軟正黑體" pitchFamily="34" charset="-120"/>
              </a:rPr>
              <a:t>	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使</a:t>
            </a: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細胞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解體</a:t>
            </a: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。</a:t>
            </a:r>
          </a:p>
        </p:txBody>
      </p:sp>
      <p:sp>
        <p:nvSpPr>
          <p:cNvPr id="14" name="向右箭號 13"/>
          <p:cNvSpPr/>
          <p:nvPr/>
        </p:nvSpPr>
        <p:spPr>
          <a:xfrm>
            <a:off x="2096263" y="4001478"/>
            <a:ext cx="2023872" cy="1267968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811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TW" dirty="0" smtClean="0"/>
              <a:t>2-2-1  </a:t>
            </a:r>
            <a:r>
              <a:rPr lang="zh-TW" altLang="en-US" dirty="0"/>
              <a:t>生物體的基本</a:t>
            </a:r>
            <a:r>
              <a:rPr lang="zh-TW" altLang="en-US" dirty="0" smtClean="0"/>
              <a:t>構造－細胞</a:t>
            </a:r>
            <a:r>
              <a:rPr lang="en-US" altLang="zh-TW" sz="2800" dirty="0" smtClean="0"/>
              <a:t>(</a:t>
            </a:r>
            <a:r>
              <a:rPr lang="zh-TW" altLang="en-US" sz="2800" dirty="0" smtClean="0"/>
              <a:t>續</a:t>
            </a:r>
            <a:r>
              <a:rPr lang="en-US" altLang="zh-TW" sz="2800" dirty="0" smtClean="0"/>
              <a:t>)</a:t>
            </a:r>
            <a:endParaRPr lang="zh-TW" altLang="en-US" sz="2800" dirty="0"/>
          </a:p>
        </p:txBody>
      </p:sp>
      <p:sp>
        <p:nvSpPr>
          <p:cNvPr id="3" name="矩形 2"/>
          <p:cNvSpPr/>
          <p:nvPr/>
        </p:nvSpPr>
        <p:spPr>
          <a:xfrm>
            <a:off x="1004711" y="1625600"/>
            <a:ext cx="541486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TW" altLang="en-US" sz="26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細胞</a:t>
            </a:r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的構造 </a:t>
            </a:r>
            <a:r>
              <a:rPr lang="en-US" altLang="zh-TW" sz="28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– </a:t>
            </a:r>
            <a:r>
              <a:rPr lang="zh-TW" altLang="en-US" sz="32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細胞膜</a:t>
            </a:r>
            <a:endParaRPr lang="en-US" altLang="zh-TW" sz="3200" b="1" dirty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  <a:p>
            <a:pPr marL="1885950" indent="-1524000">
              <a:lnSpc>
                <a:spcPct val="150000"/>
              </a:lnSpc>
            </a:pPr>
            <a:r>
              <a:rPr lang="en-US" altLang="zh-TW" sz="28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3.</a:t>
            </a: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 細胞質：</a:t>
            </a:r>
            <a:endParaRPr lang="en-US" altLang="zh-TW" sz="2800" b="1" dirty="0" smtClean="0"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  <a:p>
            <a:pPr marL="1885950" indent="-1524000">
              <a:lnSpc>
                <a:spcPct val="150000"/>
              </a:lnSpc>
            </a:pPr>
            <a:r>
              <a:rPr lang="zh-TW" altLang="en-US" sz="2800" b="1" dirty="0">
                <a:solidFill>
                  <a:schemeClr val="accent4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2800" b="1" dirty="0" smtClean="0">
                <a:solidFill>
                  <a:schemeClr val="accent4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   強韌</a:t>
            </a:r>
            <a:r>
              <a:rPr lang="zh-TW" altLang="en-US" sz="2800" b="1" dirty="0">
                <a:solidFill>
                  <a:schemeClr val="accent4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、半通透性的</a:t>
            </a:r>
            <a:r>
              <a:rPr lang="zh-TW" altLang="en-US" sz="2800" b="1" dirty="0" smtClean="0">
                <a:solidFill>
                  <a:schemeClr val="accent4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脂蛋白的</a:t>
            </a:r>
            <a:endParaRPr lang="en-US" altLang="zh-TW" sz="2800" b="1" dirty="0" smtClean="0">
              <a:solidFill>
                <a:schemeClr val="accent4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  <a:p>
            <a:pPr marL="1885950" indent="-1524000">
              <a:lnSpc>
                <a:spcPct val="150000"/>
              </a:lnSpc>
            </a:pPr>
            <a:r>
              <a:rPr lang="zh-TW" altLang="en-US" sz="2800" b="1" dirty="0">
                <a:solidFill>
                  <a:schemeClr val="accent4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2800" b="1" dirty="0" smtClean="0">
                <a:solidFill>
                  <a:schemeClr val="accent4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   複合物，負責</a:t>
            </a:r>
            <a:r>
              <a:rPr lang="zh-TW" altLang="en-US" sz="2800" b="1" dirty="0">
                <a:solidFill>
                  <a:schemeClr val="accent4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細胞的完整</a:t>
            </a:r>
            <a:r>
              <a:rPr lang="zh-TW" altLang="en-US" sz="2800" b="1" dirty="0" smtClean="0">
                <a:solidFill>
                  <a:schemeClr val="accent4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及</a:t>
            </a:r>
            <a:endParaRPr lang="en-US" altLang="zh-TW" sz="2800" b="1" dirty="0" smtClean="0">
              <a:solidFill>
                <a:schemeClr val="accent4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  <a:p>
            <a:pPr marL="1885950" indent="-1524000">
              <a:lnSpc>
                <a:spcPct val="150000"/>
              </a:lnSpc>
            </a:pPr>
            <a:r>
              <a:rPr lang="zh-TW" altLang="en-US" sz="2800" b="1" dirty="0">
                <a:solidFill>
                  <a:schemeClr val="accent4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2800" b="1" dirty="0" smtClean="0">
                <a:solidFill>
                  <a:schemeClr val="accent4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   物質</a:t>
            </a:r>
            <a:r>
              <a:rPr lang="zh-TW" altLang="en-US" sz="2800" b="1" dirty="0">
                <a:solidFill>
                  <a:schemeClr val="accent4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的通過。</a:t>
            </a:r>
          </a:p>
        </p:txBody>
      </p:sp>
      <p:pic>
        <p:nvPicPr>
          <p:cNvPr id="7" name="Picture 2" descr="http://www.hkpe.net/hkdsepe/human_body/images/cell_membra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577" y="1396034"/>
            <a:ext cx="4505871" cy="3650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文字方塊 9"/>
          <p:cNvSpPr txBox="1"/>
          <p:nvPr/>
        </p:nvSpPr>
        <p:spPr>
          <a:xfrm>
            <a:off x="6649156" y="5278538"/>
            <a:ext cx="42762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圖片來</a:t>
            </a:r>
            <a:r>
              <a:rPr lang="zh-TW" altLang="en-US" sz="14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源</a:t>
            </a:r>
            <a:r>
              <a:rPr lang="zh-TW" altLang="en-US" sz="14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TW" sz="14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http://</a:t>
            </a:r>
            <a:r>
              <a:rPr lang="en-US" altLang="zh-TW" sz="14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www.hkpe.net/hkdsepe/human_body/cell.htm</a:t>
            </a:r>
          </a:p>
        </p:txBody>
      </p:sp>
    </p:spTree>
    <p:extLst>
      <p:ext uri="{BB962C8B-B14F-4D97-AF65-F5344CB8AC3E}">
        <p14:creationId xmlns:p14="http://schemas.microsoft.com/office/powerpoint/2010/main" val="4061913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 and End Slide Master">
  <a:themeElements>
    <a:clrScheme name="AI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7ADDB"/>
      </a:accent1>
      <a:accent2>
        <a:srgbClr val="FEDC04"/>
      </a:accent2>
      <a:accent3>
        <a:srgbClr val="F77660"/>
      </a:accent3>
      <a:accent4>
        <a:srgbClr val="4C93DF"/>
      </a:accent4>
      <a:accent5>
        <a:srgbClr val="555A5C"/>
      </a:accent5>
      <a:accent6>
        <a:srgbClr val="737474"/>
      </a:accent6>
      <a:hlink>
        <a:srgbClr val="D8D8D8"/>
      </a:hlink>
      <a:folHlink>
        <a:srgbClr val="D8D8D8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Artificial Intelligen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7ADDB"/>
      </a:accent1>
      <a:accent2>
        <a:srgbClr val="FEDC04"/>
      </a:accent2>
      <a:accent3>
        <a:srgbClr val="4C93DF"/>
      </a:accent3>
      <a:accent4>
        <a:srgbClr val="F77660"/>
      </a:accent4>
      <a:accent5>
        <a:srgbClr val="555A5C"/>
      </a:accent5>
      <a:accent6>
        <a:srgbClr val="737474"/>
      </a:accent6>
      <a:hlink>
        <a:srgbClr val="D8D8D8"/>
      </a:hlink>
      <a:folHlink>
        <a:srgbClr val="D8D8D8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Artificial Intelligen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7ADDB"/>
      </a:accent1>
      <a:accent2>
        <a:srgbClr val="FEDC04"/>
      </a:accent2>
      <a:accent3>
        <a:srgbClr val="F77660"/>
      </a:accent3>
      <a:accent4>
        <a:srgbClr val="4C93DF"/>
      </a:accent4>
      <a:accent5>
        <a:srgbClr val="555A5C"/>
      </a:accent5>
      <a:accent6>
        <a:srgbClr val="737474"/>
      </a:accent6>
      <a:hlink>
        <a:srgbClr val="D8D8D8"/>
      </a:hlink>
      <a:folHlink>
        <a:srgbClr val="D8D8D8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6777</TotalTime>
  <Words>5991</Words>
  <Application>Microsoft Office PowerPoint</Application>
  <PresentationFormat>寬螢幕</PresentationFormat>
  <Paragraphs>392</Paragraphs>
  <Slides>50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3</vt:i4>
      </vt:variant>
      <vt:variant>
        <vt:lpstr>投影片標題</vt:lpstr>
      </vt:variant>
      <vt:variant>
        <vt:i4>50</vt:i4>
      </vt:variant>
    </vt:vector>
  </HeadingPairs>
  <TitlesOfParts>
    <vt:vector size="62" baseType="lpstr">
      <vt:lpstr>Arial Unicode MS</vt:lpstr>
      <vt:lpstr>微軟正黑體</vt:lpstr>
      <vt:lpstr>新細明體</vt:lpstr>
      <vt:lpstr>標楷體</vt:lpstr>
      <vt:lpstr>Arial</vt:lpstr>
      <vt:lpstr>Brush Script MT</vt:lpstr>
      <vt:lpstr>Calibri</vt:lpstr>
      <vt:lpstr>Times New Roman</vt:lpstr>
      <vt:lpstr>Wingdings</vt:lpstr>
      <vt:lpstr>Cover and End Slide Master</vt:lpstr>
      <vt:lpstr>Contents Slide Master</vt:lpstr>
      <vt:lpstr>Section Break Slide Master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Allppt.com;Googleslidesppt.com</dc:creator>
  <cp:lastModifiedBy>user</cp:lastModifiedBy>
  <cp:revision>247</cp:revision>
  <cp:lastPrinted>2020-02-24T01:16:49Z</cp:lastPrinted>
  <dcterms:created xsi:type="dcterms:W3CDTF">2018-04-24T17:14:44Z</dcterms:created>
  <dcterms:modified xsi:type="dcterms:W3CDTF">2021-10-21T04:12:17Z</dcterms:modified>
</cp:coreProperties>
</file>